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4"/>
    <p:sldMasterId id="214748374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Roboto Thin"/>
      <p:regular r:id="rId66"/>
      <p:bold r:id="rId67"/>
      <p:italic r:id="rId68"/>
      <p:boldItalic r:id="rId69"/>
    </p:embeddedFont>
    <p:embeddedFont>
      <p:font typeface="Roboto Medium"/>
      <p:regular r:id="rId70"/>
      <p:bold r:id="rId71"/>
      <p:italic r:id="rId72"/>
      <p:boldItalic r:id="rId73"/>
    </p:embeddedFont>
    <p:embeddedFont>
      <p:font typeface="Roboto"/>
      <p:regular r:id="rId74"/>
      <p:bold r:id="rId75"/>
      <p:italic r:id="rId76"/>
      <p:boldItalic r:id="rId77"/>
    </p:embeddedFont>
    <p:embeddedFont>
      <p:font typeface="Roboto Mono Light"/>
      <p:regular r:id="rId78"/>
      <p:bold r:id="rId79"/>
      <p:italic r:id="rId80"/>
      <p:boldItalic r:id="rId81"/>
    </p:embeddedFont>
    <p:embeddedFont>
      <p:font typeface="Roboto Light"/>
      <p:regular r:id="rId82"/>
      <p:bold r:id="rId83"/>
      <p:italic r:id="rId84"/>
      <p:boldItalic r:id="rId85"/>
    </p:embeddedFont>
    <p:embeddedFont>
      <p:font typeface="Roboto Mon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E34FE2E-022C-4088-9E52-FEB838717B41}">
  <a:tblStyle styleId="{0E34FE2E-022C-4088-9E52-FEB838717B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Light-italic.fntdata"/><Relationship Id="rId83" Type="http://schemas.openxmlformats.org/officeDocument/2006/relationships/font" Target="fonts/RobotoLight-bold.fntdata"/><Relationship Id="rId42" Type="http://schemas.openxmlformats.org/officeDocument/2006/relationships/slide" Target="slides/slide36.xml"/><Relationship Id="rId86" Type="http://schemas.openxmlformats.org/officeDocument/2006/relationships/font" Target="fonts/RobotoMono-regular.fntdata"/><Relationship Id="rId41" Type="http://schemas.openxmlformats.org/officeDocument/2006/relationships/slide" Target="slides/slide35.xml"/><Relationship Id="rId85" Type="http://schemas.openxmlformats.org/officeDocument/2006/relationships/font" Target="fonts/RobotoLight-boldItalic.fntdata"/><Relationship Id="rId44" Type="http://schemas.openxmlformats.org/officeDocument/2006/relationships/slide" Target="slides/slide38.xml"/><Relationship Id="rId88" Type="http://schemas.openxmlformats.org/officeDocument/2006/relationships/font" Target="fonts/RobotoMono-italic.fntdata"/><Relationship Id="rId43" Type="http://schemas.openxmlformats.org/officeDocument/2006/relationships/slide" Target="slides/slide37.xml"/><Relationship Id="rId87" Type="http://schemas.openxmlformats.org/officeDocument/2006/relationships/font" Target="fonts/RobotoMono-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Mono-boldItalic.fntdata"/><Relationship Id="rId80" Type="http://schemas.openxmlformats.org/officeDocument/2006/relationships/font" Target="fonts/RobotoMonoLight-italic.fntdata"/><Relationship Id="rId82" Type="http://schemas.openxmlformats.org/officeDocument/2006/relationships/font" Target="fonts/RobotoLight-regular.fntdata"/><Relationship Id="rId81" Type="http://schemas.openxmlformats.org/officeDocument/2006/relationships/font" Target="fonts/RobotoMono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5.xml"/><Relationship Id="rId75" Type="http://schemas.openxmlformats.org/officeDocument/2006/relationships/font" Target="fonts/Roboto-bold.fntdata"/><Relationship Id="rId30" Type="http://schemas.openxmlformats.org/officeDocument/2006/relationships/slide" Target="slides/slide24.xml"/><Relationship Id="rId74" Type="http://schemas.openxmlformats.org/officeDocument/2006/relationships/font" Target="fonts/Roboto-regular.fntdata"/><Relationship Id="rId33" Type="http://schemas.openxmlformats.org/officeDocument/2006/relationships/slide" Target="slides/slide27.xml"/><Relationship Id="rId77" Type="http://schemas.openxmlformats.org/officeDocument/2006/relationships/font" Target="fonts/Roboto-boldItalic.fntdata"/><Relationship Id="rId32" Type="http://schemas.openxmlformats.org/officeDocument/2006/relationships/slide" Target="slides/slide26.xml"/><Relationship Id="rId76" Type="http://schemas.openxmlformats.org/officeDocument/2006/relationships/font" Target="fonts/Roboto-italic.fntdata"/><Relationship Id="rId35" Type="http://schemas.openxmlformats.org/officeDocument/2006/relationships/slide" Target="slides/slide29.xml"/><Relationship Id="rId79" Type="http://schemas.openxmlformats.org/officeDocument/2006/relationships/font" Target="fonts/RobotoMonoLight-bold.fntdata"/><Relationship Id="rId34" Type="http://schemas.openxmlformats.org/officeDocument/2006/relationships/slide" Target="slides/slide28.xml"/><Relationship Id="rId78" Type="http://schemas.openxmlformats.org/officeDocument/2006/relationships/font" Target="fonts/RobotoMonoLight-regular.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Thin-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Thin-italic.fntdata"/><Relationship Id="rId23" Type="http://schemas.openxmlformats.org/officeDocument/2006/relationships/slide" Target="slides/slide17.xml"/><Relationship Id="rId67" Type="http://schemas.openxmlformats.org/officeDocument/2006/relationships/font" Target="fonts/RobotoThin-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Thin-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6" name="Shape 2106"/>
        <p:cNvGrpSpPr/>
        <p:nvPr/>
      </p:nvGrpSpPr>
      <p:grpSpPr>
        <a:xfrm>
          <a:off x="0" y="0"/>
          <a:ext cx="0" cy="0"/>
          <a:chOff x="0" y="0"/>
          <a:chExt cx="0" cy="0"/>
        </a:xfrm>
      </p:grpSpPr>
      <p:sp>
        <p:nvSpPr>
          <p:cNvPr id="2107" name="Google Shape;2107;g598e1cc8d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598e1cc8d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This search can be used to analyze a request header. The User-agent Header contains the application type, operating system, software vendor or software version of the requesting software user agent. We are conducting the investigation on all www hosts.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6" name="Shape 2116"/>
        <p:cNvGrpSpPr/>
        <p:nvPr/>
      </p:nvGrpSpPr>
      <p:grpSpPr>
        <a:xfrm>
          <a:off x="0" y="0"/>
          <a:ext cx="0" cy="0"/>
          <a:chOff x="0" y="0"/>
          <a:chExt cx="0" cy="0"/>
        </a:xfrm>
      </p:grpSpPr>
      <p:sp>
        <p:nvSpPr>
          <p:cNvPr id="2117" name="Google Shape;2117;g598e1cc8d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598e1cc8d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5" name="Shape 2125"/>
        <p:cNvGrpSpPr/>
        <p:nvPr/>
      </p:nvGrpSpPr>
      <p:grpSpPr>
        <a:xfrm>
          <a:off x="0" y="0"/>
          <a:ext cx="0" cy="0"/>
          <a:chOff x="0" y="0"/>
          <a:chExt cx="0" cy="0"/>
        </a:xfrm>
      </p:grpSpPr>
      <p:sp>
        <p:nvSpPr>
          <p:cNvPr id="2126" name="Google Shape;2126;g598e1cc8d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598e1cc8d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g529ced8e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529ced8e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3" name="Shape 2143"/>
        <p:cNvGrpSpPr/>
        <p:nvPr/>
      </p:nvGrpSpPr>
      <p:grpSpPr>
        <a:xfrm>
          <a:off x="0" y="0"/>
          <a:ext cx="0" cy="0"/>
          <a:chOff x="0" y="0"/>
          <a:chExt cx="0" cy="0"/>
        </a:xfrm>
      </p:grpSpPr>
      <p:sp>
        <p:nvSpPr>
          <p:cNvPr id="2144" name="Google Shape;2144;g598e1cc8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598e1cc8d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0" name="Shape 2150"/>
        <p:cNvGrpSpPr/>
        <p:nvPr/>
      </p:nvGrpSpPr>
      <p:grpSpPr>
        <a:xfrm>
          <a:off x="0" y="0"/>
          <a:ext cx="0" cy="0"/>
          <a:chOff x="0" y="0"/>
          <a:chExt cx="0" cy="0"/>
        </a:xfrm>
      </p:grpSpPr>
      <p:sp>
        <p:nvSpPr>
          <p:cNvPr id="2151" name="Google Shape;2151;g598e1cc8d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598e1cc8d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9" name="Shape 2159"/>
        <p:cNvGrpSpPr/>
        <p:nvPr/>
      </p:nvGrpSpPr>
      <p:grpSpPr>
        <a:xfrm>
          <a:off x="0" y="0"/>
          <a:ext cx="0" cy="0"/>
          <a:chOff x="0" y="0"/>
          <a:chExt cx="0" cy="0"/>
        </a:xfrm>
      </p:grpSpPr>
      <p:sp>
        <p:nvSpPr>
          <p:cNvPr id="2160" name="Google Shape;2160;g598e1cc8d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598e1cc8d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8" name="Shape 2168"/>
        <p:cNvGrpSpPr/>
        <p:nvPr/>
      </p:nvGrpSpPr>
      <p:grpSpPr>
        <a:xfrm>
          <a:off x="0" y="0"/>
          <a:ext cx="0" cy="0"/>
          <a:chOff x="0" y="0"/>
          <a:chExt cx="0" cy="0"/>
        </a:xfrm>
      </p:grpSpPr>
      <p:sp>
        <p:nvSpPr>
          <p:cNvPr id="2169" name="Google Shape;2169;g598e1cc8d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598e1cc8d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7" name="Shape 2177"/>
        <p:cNvGrpSpPr/>
        <p:nvPr/>
      </p:nvGrpSpPr>
      <p:grpSpPr>
        <a:xfrm>
          <a:off x="0" y="0"/>
          <a:ext cx="0" cy="0"/>
          <a:chOff x="0" y="0"/>
          <a:chExt cx="0" cy="0"/>
        </a:xfrm>
      </p:grpSpPr>
      <p:sp>
        <p:nvSpPr>
          <p:cNvPr id="2178" name="Google Shape;2178;g4d29846fc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4d29846fc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6" name="Shape 2186"/>
        <p:cNvGrpSpPr/>
        <p:nvPr/>
      </p:nvGrpSpPr>
      <p:grpSpPr>
        <a:xfrm>
          <a:off x="0" y="0"/>
          <a:ext cx="0" cy="0"/>
          <a:chOff x="0" y="0"/>
          <a:chExt cx="0" cy="0"/>
        </a:xfrm>
      </p:grpSpPr>
      <p:sp>
        <p:nvSpPr>
          <p:cNvPr id="2187" name="Google Shape;2187;g5670706f2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5670706f2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7" name="Shape 2217"/>
        <p:cNvGrpSpPr/>
        <p:nvPr/>
      </p:nvGrpSpPr>
      <p:grpSpPr>
        <a:xfrm>
          <a:off x="0" y="0"/>
          <a:ext cx="0" cy="0"/>
          <a:chOff x="0" y="0"/>
          <a:chExt cx="0" cy="0"/>
        </a:xfrm>
      </p:grpSpPr>
      <p:sp>
        <p:nvSpPr>
          <p:cNvPr id="2218" name="Google Shape;2218;g598e1cc8d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598e1cc8d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5" name="Shape 2225"/>
        <p:cNvGrpSpPr/>
        <p:nvPr/>
      </p:nvGrpSpPr>
      <p:grpSpPr>
        <a:xfrm>
          <a:off x="0" y="0"/>
          <a:ext cx="0" cy="0"/>
          <a:chOff x="0" y="0"/>
          <a:chExt cx="0" cy="0"/>
        </a:xfrm>
      </p:grpSpPr>
      <p:sp>
        <p:nvSpPr>
          <p:cNvPr id="2226" name="Google Shape;2226;g4d29846fc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4d29846fc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3" name="Shape 2233"/>
        <p:cNvGrpSpPr/>
        <p:nvPr/>
      </p:nvGrpSpPr>
      <p:grpSpPr>
        <a:xfrm>
          <a:off x="0" y="0"/>
          <a:ext cx="0" cy="0"/>
          <a:chOff x="0" y="0"/>
          <a:chExt cx="0" cy="0"/>
        </a:xfrm>
      </p:grpSpPr>
      <p:sp>
        <p:nvSpPr>
          <p:cNvPr id="2234" name="Google Shape;2234;g4d29846fc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4d29846fc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Google Shape;2241;g598e1cc8d2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598e1cc8d2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8" name="Shape 2248"/>
        <p:cNvGrpSpPr/>
        <p:nvPr/>
      </p:nvGrpSpPr>
      <p:grpSpPr>
        <a:xfrm>
          <a:off x="0" y="0"/>
          <a:ext cx="0" cy="0"/>
          <a:chOff x="0" y="0"/>
          <a:chExt cx="0" cy="0"/>
        </a:xfrm>
      </p:grpSpPr>
      <p:sp>
        <p:nvSpPr>
          <p:cNvPr id="2249" name="Google Shape;2249;g598e1cc8d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598e1cc8d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8" name="Shape 2258"/>
        <p:cNvGrpSpPr/>
        <p:nvPr/>
      </p:nvGrpSpPr>
      <p:grpSpPr>
        <a:xfrm>
          <a:off x="0" y="0"/>
          <a:ext cx="0" cy="0"/>
          <a:chOff x="0" y="0"/>
          <a:chExt cx="0" cy="0"/>
        </a:xfrm>
      </p:grpSpPr>
      <p:sp>
        <p:nvSpPr>
          <p:cNvPr id="2259" name="Google Shape;2259;g598e1cc8d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598e1cc8d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598e1cc8d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598e1cc8d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6" name="Shape 2276"/>
        <p:cNvGrpSpPr/>
        <p:nvPr/>
      </p:nvGrpSpPr>
      <p:grpSpPr>
        <a:xfrm>
          <a:off x="0" y="0"/>
          <a:ext cx="0" cy="0"/>
          <a:chOff x="0" y="0"/>
          <a:chExt cx="0" cy="0"/>
        </a:xfrm>
      </p:grpSpPr>
      <p:sp>
        <p:nvSpPr>
          <p:cNvPr id="2277" name="Google Shape;2277;g598e1cc8d2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598e1cc8d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5" name="Shape 2285"/>
        <p:cNvGrpSpPr/>
        <p:nvPr/>
      </p:nvGrpSpPr>
      <p:grpSpPr>
        <a:xfrm>
          <a:off x="0" y="0"/>
          <a:ext cx="0" cy="0"/>
          <a:chOff x="0" y="0"/>
          <a:chExt cx="0" cy="0"/>
        </a:xfrm>
      </p:grpSpPr>
      <p:sp>
        <p:nvSpPr>
          <p:cNvPr id="2286" name="Google Shape;2286;g598e1cc8d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598e1cc8d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4" name="Shape 2294"/>
        <p:cNvGrpSpPr/>
        <p:nvPr/>
      </p:nvGrpSpPr>
      <p:grpSpPr>
        <a:xfrm>
          <a:off x="0" y="0"/>
          <a:ext cx="0" cy="0"/>
          <a:chOff x="0" y="0"/>
          <a:chExt cx="0" cy="0"/>
        </a:xfrm>
      </p:grpSpPr>
      <p:sp>
        <p:nvSpPr>
          <p:cNvPr id="2295" name="Google Shape;2295;g5670706f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5670706f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Google Shape;2045;g4d29846f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4d29846f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Google Shape;2300;g598e1cc8d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598e1cc8d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7" name="Shape 2307"/>
        <p:cNvGrpSpPr/>
        <p:nvPr/>
      </p:nvGrpSpPr>
      <p:grpSpPr>
        <a:xfrm>
          <a:off x="0" y="0"/>
          <a:ext cx="0" cy="0"/>
          <a:chOff x="0" y="0"/>
          <a:chExt cx="0" cy="0"/>
        </a:xfrm>
      </p:grpSpPr>
      <p:sp>
        <p:nvSpPr>
          <p:cNvPr id="2308" name="Google Shape;2308;g598e1cc8d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598e1cc8d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4" name="Shape 2314"/>
        <p:cNvGrpSpPr/>
        <p:nvPr/>
      </p:nvGrpSpPr>
      <p:grpSpPr>
        <a:xfrm>
          <a:off x="0" y="0"/>
          <a:ext cx="0" cy="0"/>
          <a:chOff x="0" y="0"/>
          <a:chExt cx="0" cy="0"/>
        </a:xfrm>
      </p:grpSpPr>
      <p:sp>
        <p:nvSpPr>
          <p:cNvPr id="2315" name="Google Shape;2315;g4d29846fc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4d29846fc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3" name="Shape 2323"/>
        <p:cNvGrpSpPr/>
        <p:nvPr/>
      </p:nvGrpSpPr>
      <p:grpSpPr>
        <a:xfrm>
          <a:off x="0" y="0"/>
          <a:ext cx="0" cy="0"/>
          <a:chOff x="0" y="0"/>
          <a:chExt cx="0" cy="0"/>
        </a:xfrm>
      </p:grpSpPr>
      <p:sp>
        <p:nvSpPr>
          <p:cNvPr id="2324" name="Google Shape;2324;g4d29846f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4d29846f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0" name="Shape 2330"/>
        <p:cNvGrpSpPr/>
        <p:nvPr/>
      </p:nvGrpSpPr>
      <p:grpSpPr>
        <a:xfrm>
          <a:off x="0" y="0"/>
          <a:ext cx="0" cy="0"/>
          <a:chOff x="0" y="0"/>
          <a:chExt cx="0" cy="0"/>
        </a:xfrm>
      </p:grpSpPr>
      <p:sp>
        <p:nvSpPr>
          <p:cNvPr id="2331" name="Google Shape;2331;g598e1cc8d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598e1cc8d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9" name="Shape 2339"/>
        <p:cNvGrpSpPr/>
        <p:nvPr/>
      </p:nvGrpSpPr>
      <p:grpSpPr>
        <a:xfrm>
          <a:off x="0" y="0"/>
          <a:ext cx="0" cy="0"/>
          <a:chOff x="0" y="0"/>
          <a:chExt cx="0" cy="0"/>
        </a:xfrm>
      </p:grpSpPr>
      <p:sp>
        <p:nvSpPr>
          <p:cNvPr id="2340" name="Google Shape;2340;g4d29846fc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4d29846fc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7" name="Shape 2347"/>
        <p:cNvGrpSpPr/>
        <p:nvPr/>
      </p:nvGrpSpPr>
      <p:grpSpPr>
        <a:xfrm>
          <a:off x="0" y="0"/>
          <a:ext cx="0" cy="0"/>
          <a:chOff x="0" y="0"/>
          <a:chExt cx="0" cy="0"/>
        </a:xfrm>
      </p:grpSpPr>
      <p:sp>
        <p:nvSpPr>
          <p:cNvPr id="2348" name="Google Shape;2348;g54437f483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54437f483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4" name="Shape 2354"/>
        <p:cNvGrpSpPr/>
        <p:nvPr/>
      </p:nvGrpSpPr>
      <p:grpSpPr>
        <a:xfrm>
          <a:off x="0" y="0"/>
          <a:ext cx="0" cy="0"/>
          <a:chOff x="0" y="0"/>
          <a:chExt cx="0" cy="0"/>
        </a:xfrm>
      </p:grpSpPr>
      <p:sp>
        <p:nvSpPr>
          <p:cNvPr id="2355" name="Google Shape;2355;g598e1cc8d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598e1cc8d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598e1cc8d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598e1cc8d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1" name="Shape 2371"/>
        <p:cNvGrpSpPr/>
        <p:nvPr/>
      </p:nvGrpSpPr>
      <p:grpSpPr>
        <a:xfrm>
          <a:off x="0" y="0"/>
          <a:ext cx="0" cy="0"/>
          <a:chOff x="0" y="0"/>
          <a:chExt cx="0" cy="0"/>
        </a:xfrm>
      </p:grpSpPr>
      <p:sp>
        <p:nvSpPr>
          <p:cNvPr id="2372" name="Google Shape;2372;g4d29846fcd_1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4d29846fcd_1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2" name="Shape 2052"/>
        <p:cNvGrpSpPr/>
        <p:nvPr/>
      </p:nvGrpSpPr>
      <p:grpSpPr>
        <a:xfrm>
          <a:off x="0" y="0"/>
          <a:ext cx="0" cy="0"/>
          <a:chOff x="0" y="0"/>
          <a:chExt cx="0" cy="0"/>
        </a:xfrm>
      </p:grpSpPr>
      <p:sp>
        <p:nvSpPr>
          <p:cNvPr id="2053" name="Google Shape;2053;g598e1cc8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598e1cc8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9" name="Shape 2379"/>
        <p:cNvGrpSpPr/>
        <p:nvPr/>
      </p:nvGrpSpPr>
      <p:grpSpPr>
        <a:xfrm>
          <a:off x="0" y="0"/>
          <a:ext cx="0" cy="0"/>
          <a:chOff x="0" y="0"/>
          <a:chExt cx="0" cy="0"/>
        </a:xfrm>
      </p:grpSpPr>
      <p:sp>
        <p:nvSpPr>
          <p:cNvPr id="2380" name="Google Shape;2380;g4d29846fcd_1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4d29846fcd_1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1" name="Shape 2391"/>
        <p:cNvGrpSpPr/>
        <p:nvPr/>
      </p:nvGrpSpPr>
      <p:grpSpPr>
        <a:xfrm>
          <a:off x="0" y="0"/>
          <a:ext cx="0" cy="0"/>
          <a:chOff x="0" y="0"/>
          <a:chExt cx="0" cy="0"/>
        </a:xfrm>
      </p:grpSpPr>
      <p:sp>
        <p:nvSpPr>
          <p:cNvPr id="2392" name="Google Shape;2392;g598e1cc8d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598e1cc8d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0" name="Shape 2400"/>
        <p:cNvGrpSpPr/>
        <p:nvPr/>
      </p:nvGrpSpPr>
      <p:grpSpPr>
        <a:xfrm>
          <a:off x="0" y="0"/>
          <a:ext cx="0" cy="0"/>
          <a:chOff x="0" y="0"/>
          <a:chExt cx="0" cy="0"/>
        </a:xfrm>
      </p:grpSpPr>
      <p:sp>
        <p:nvSpPr>
          <p:cNvPr id="2401" name="Google Shape;2401;g598e1cc8d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598e1cc8d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8" name="Shape 2408"/>
        <p:cNvGrpSpPr/>
        <p:nvPr/>
      </p:nvGrpSpPr>
      <p:grpSpPr>
        <a:xfrm>
          <a:off x="0" y="0"/>
          <a:ext cx="0" cy="0"/>
          <a:chOff x="0" y="0"/>
          <a:chExt cx="0" cy="0"/>
        </a:xfrm>
      </p:grpSpPr>
      <p:sp>
        <p:nvSpPr>
          <p:cNvPr id="2409" name="Google Shape;2409;g598e1cc8d2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598e1cc8d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6" name="Shape 2416"/>
        <p:cNvGrpSpPr/>
        <p:nvPr/>
      </p:nvGrpSpPr>
      <p:grpSpPr>
        <a:xfrm>
          <a:off x="0" y="0"/>
          <a:ext cx="0" cy="0"/>
          <a:chOff x="0" y="0"/>
          <a:chExt cx="0" cy="0"/>
        </a:xfrm>
      </p:grpSpPr>
      <p:sp>
        <p:nvSpPr>
          <p:cNvPr id="2417" name="Google Shape;2417;g4d29846fcd_1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4d29846fcd_1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3" name="Shape 2423"/>
        <p:cNvGrpSpPr/>
        <p:nvPr/>
      </p:nvGrpSpPr>
      <p:grpSpPr>
        <a:xfrm>
          <a:off x="0" y="0"/>
          <a:ext cx="0" cy="0"/>
          <a:chOff x="0" y="0"/>
          <a:chExt cx="0" cy="0"/>
        </a:xfrm>
      </p:grpSpPr>
      <p:sp>
        <p:nvSpPr>
          <p:cNvPr id="2424" name="Google Shape;2424;g4d29846fcd_1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4d29846fcd_1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1" name="Shape 2431"/>
        <p:cNvGrpSpPr/>
        <p:nvPr/>
      </p:nvGrpSpPr>
      <p:grpSpPr>
        <a:xfrm>
          <a:off x="0" y="0"/>
          <a:ext cx="0" cy="0"/>
          <a:chOff x="0" y="0"/>
          <a:chExt cx="0" cy="0"/>
        </a:xfrm>
      </p:grpSpPr>
      <p:sp>
        <p:nvSpPr>
          <p:cNvPr id="2432" name="Google Shape;2432;g4d29846fcd_1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4d29846fcd_1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8" name="Shape 2438"/>
        <p:cNvGrpSpPr/>
        <p:nvPr/>
      </p:nvGrpSpPr>
      <p:grpSpPr>
        <a:xfrm>
          <a:off x="0" y="0"/>
          <a:ext cx="0" cy="0"/>
          <a:chOff x="0" y="0"/>
          <a:chExt cx="0" cy="0"/>
        </a:xfrm>
      </p:grpSpPr>
      <p:sp>
        <p:nvSpPr>
          <p:cNvPr id="2439" name="Google Shape;2439;g5670cd3176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5670cd3176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6" name="Shape 2446"/>
        <p:cNvGrpSpPr/>
        <p:nvPr/>
      </p:nvGrpSpPr>
      <p:grpSpPr>
        <a:xfrm>
          <a:off x="0" y="0"/>
          <a:ext cx="0" cy="0"/>
          <a:chOff x="0" y="0"/>
          <a:chExt cx="0" cy="0"/>
        </a:xfrm>
      </p:grpSpPr>
      <p:sp>
        <p:nvSpPr>
          <p:cNvPr id="2447" name="Google Shape;2447;g598e1cc8d2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598e1cc8d2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4" name="Shape 2454"/>
        <p:cNvGrpSpPr/>
        <p:nvPr/>
      </p:nvGrpSpPr>
      <p:grpSpPr>
        <a:xfrm>
          <a:off x="0" y="0"/>
          <a:ext cx="0" cy="0"/>
          <a:chOff x="0" y="0"/>
          <a:chExt cx="0" cy="0"/>
        </a:xfrm>
      </p:grpSpPr>
      <p:sp>
        <p:nvSpPr>
          <p:cNvPr id="2455" name="Google Shape;2455;g598e1cc8d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598e1cc8d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598e1cc8d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598e1cc8d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2" name="Shape 2462"/>
        <p:cNvGrpSpPr/>
        <p:nvPr/>
      </p:nvGrpSpPr>
      <p:grpSpPr>
        <a:xfrm>
          <a:off x="0" y="0"/>
          <a:ext cx="0" cy="0"/>
          <a:chOff x="0" y="0"/>
          <a:chExt cx="0" cy="0"/>
        </a:xfrm>
      </p:grpSpPr>
      <p:sp>
        <p:nvSpPr>
          <p:cNvPr id="2463" name="Google Shape;2463;g598e1cc8d2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598e1cc8d2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0" name="Shape 2470"/>
        <p:cNvGrpSpPr/>
        <p:nvPr/>
      </p:nvGrpSpPr>
      <p:grpSpPr>
        <a:xfrm>
          <a:off x="0" y="0"/>
          <a:ext cx="0" cy="0"/>
          <a:chOff x="0" y="0"/>
          <a:chExt cx="0" cy="0"/>
        </a:xfrm>
      </p:grpSpPr>
      <p:sp>
        <p:nvSpPr>
          <p:cNvPr id="2471" name="Google Shape;2471;g5670cd317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5670cd317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7" name="Shape 2477"/>
        <p:cNvGrpSpPr/>
        <p:nvPr/>
      </p:nvGrpSpPr>
      <p:grpSpPr>
        <a:xfrm>
          <a:off x="0" y="0"/>
          <a:ext cx="0" cy="0"/>
          <a:chOff x="0" y="0"/>
          <a:chExt cx="0" cy="0"/>
        </a:xfrm>
      </p:grpSpPr>
      <p:sp>
        <p:nvSpPr>
          <p:cNvPr id="2478" name="Google Shape;2478;g5670cd31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5670cd31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0" name="Shape 2490"/>
        <p:cNvGrpSpPr/>
        <p:nvPr/>
      </p:nvGrpSpPr>
      <p:grpSpPr>
        <a:xfrm>
          <a:off x="0" y="0"/>
          <a:ext cx="0" cy="0"/>
          <a:chOff x="0" y="0"/>
          <a:chExt cx="0" cy="0"/>
        </a:xfrm>
      </p:grpSpPr>
      <p:sp>
        <p:nvSpPr>
          <p:cNvPr id="2491" name="Google Shape;2491;g5670cd317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5670cd31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5" name="Shape 2505"/>
        <p:cNvGrpSpPr/>
        <p:nvPr/>
      </p:nvGrpSpPr>
      <p:grpSpPr>
        <a:xfrm>
          <a:off x="0" y="0"/>
          <a:ext cx="0" cy="0"/>
          <a:chOff x="0" y="0"/>
          <a:chExt cx="0" cy="0"/>
        </a:xfrm>
      </p:grpSpPr>
      <p:sp>
        <p:nvSpPr>
          <p:cNvPr id="2506" name="Google Shape;2506;g5670cd3176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5670cd3176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3" name="Shape 2513"/>
        <p:cNvGrpSpPr/>
        <p:nvPr/>
      </p:nvGrpSpPr>
      <p:grpSpPr>
        <a:xfrm>
          <a:off x="0" y="0"/>
          <a:ext cx="0" cy="0"/>
          <a:chOff x="0" y="0"/>
          <a:chExt cx="0" cy="0"/>
        </a:xfrm>
      </p:grpSpPr>
      <p:sp>
        <p:nvSpPr>
          <p:cNvPr id="2514" name="Google Shape;2514;g5670cd3176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5670cd3176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1" name="Shape 2521"/>
        <p:cNvGrpSpPr/>
        <p:nvPr/>
      </p:nvGrpSpPr>
      <p:grpSpPr>
        <a:xfrm>
          <a:off x="0" y="0"/>
          <a:ext cx="0" cy="0"/>
          <a:chOff x="0" y="0"/>
          <a:chExt cx="0" cy="0"/>
        </a:xfrm>
      </p:grpSpPr>
      <p:sp>
        <p:nvSpPr>
          <p:cNvPr id="2522" name="Google Shape;2522;g5670cd3176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5670cd3176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1" name="Shape 2531"/>
        <p:cNvGrpSpPr/>
        <p:nvPr/>
      </p:nvGrpSpPr>
      <p:grpSpPr>
        <a:xfrm>
          <a:off x="0" y="0"/>
          <a:ext cx="0" cy="0"/>
          <a:chOff x="0" y="0"/>
          <a:chExt cx="0" cy="0"/>
        </a:xfrm>
      </p:grpSpPr>
      <p:sp>
        <p:nvSpPr>
          <p:cNvPr id="2532" name="Google Shape;2532;g5670cd3176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5670cd3176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8" name="Shape 2538"/>
        <p:cNvGrpSpPr/>
        <p:nvPr/>
      </p:nvGrpSpPr>
      <p:grpSpPr>
        <a:xfrm>
          <a:off x="0" y="0"/>
          <a:ext cx="0" cy="0"/>
          <a:chOff x="0" y="0"/>
          <a:chExt cx="0" cy="0"/>
        </a:xfrm>
      </p:grpSpPr>
      <p:sp>
        <p:nvSpPr>
          <p:cNvPr id="2539" name="Google Shape;2539;g5670cd3176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5670cd3176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7" name="Shape 2547"/>
        <p:cNvGrpSpPr/>
        <p:nvPr/>
      </p:nvGrpSpPr>
      <p:grpSpPr>
        <a:xfrm>
          <a:off x="0" y="0"/>
          <a:ext cx="0" cy="0"/>
          <a:chOff x="0" y="0"/>
          <a:chExt cx="0" cy="0"/>
        </a:xfrm>
      </p:grpSpPr>
      <p:sp>
        <p:nvSpPr>
          <p:cNvPr id="2548" name="Google Shape;2548;g5670cd3176_0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5670cd3176_0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8" name="Shape 2068"/>
        <p:cNvGrpSpPr/>
        <p:nvPr/>
      </p:nvGrpSpPr>
      <p:grpSpPr>
        <a:xfrm>
          <a:off x="0" y="0"/>
          <a:ext cx="0" cy="0"/>
          <a:chOff x="0" y="0"/>
          <a:chExt cx="0" cy="0"/>
        </a:xfrm>
      </p:grpSpPr>
      <p:sp>
        <p:nvSpPr>
          <p:cNvPr id="2069" name="Google Shape;2069;g598e1cc8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598e1cc8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8" name="Shape 2078"/>
        <p:cNvGrpSpPr/>
        <p:nvPr/>
      </p:nvGrpSpPr>
      <p:grpSpPr>
        <a:xfrm>
          <a:off x="0" y="0"/>
          <a:ext cx="0" cy="0"/>
          <a:chOff x="0" y="0"/>
          <a:chExt cx="0" cy="0"/>
        </a:xfrm>
      </p:grpSpPr>
      <p:sp>
        <p:nvSpPr>
          <p:cNvPr id="2079" name="Google Shape;2079;g598e1cc8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598e1cc8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7" name="Shape 2087"/>
        <p:cNvGrpSpPr/>
        <p:nvPr/>
      </p:nvGrpSpPr>
      <p:grpSpPr>
        <a:xfrm>
          <a:off x="0" y="0"/>
          <a:ext cx="0" cy="0"/>
          <a:chOff x="0" y="0"/>
          <a:chExt cx="0" cy="0"/>
        </a:xfrm>
      </p:grpSpPr>
      <p:sp>
        <p:nvSpPr>
          <p:cNvPr id="2088" name="Google Shape;2088;g598e1cc8d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598e1cc8d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7" name="Shape 2097"/>
        <p:cNvGrpSpPr/>
        <p:nvPr/>
      </p:nvGrpSpPr>
      <p:grpSpPr>
        <a:xfrm>
          <a:off x="0" y="0"/>
          <a:ext cx="0" cy="0"/>
          <a:chOff x="0" y="0"/>
          <a:chExt cx="0" cy="0"/>
        </a:xfrm>
      </p:grpSpPr>
      <p:sp>
        <p:nvSpPr>
          <p:cNvPr id="2098" name="Google Shape;2098;g598e1cc8d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598e1cc8d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This search can be used to analyze a request header. The User-agent Header contains the application type, operating system, software vendor or software version of the requesting software user agent. We are conducting the investigation on all www hosts.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 Id="rId4" Type="http://schemas.openxmlformats.org/officeDocument/2006/relationships/image" Target="../media/image3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0.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4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35.png"/><Relationship Id="rId6"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3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9.png"/><Relationship Id="rId7"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62.png"/><Relationship Id="rId6" Type="http://schemas.openxmlformats.org/officeDocument/2006/relationships/image" Target="../media/image55.png"/><Relationship Id="rId7" Type="http://schemas.openxmlformats.org/officeDocument/2006/relationships/image" Target="../media/image5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6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6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94.png"/><Relationship Id="rId5" Type="http://schemas.openxmlformats.org/officeDocument/2006/relationships/image" Target="../media/image66.png"/><Relationship Id="rId6" Type="http://schemas.openxmlformats.org/officeDocument/2006/relationships/image" Target="../media/image87.png"/><Relationship Id="rId7" Type="http://schemas.openxmlformats.org/officeDocument/2006/relationships/image" Target="../media/image70.png"/><Relationship Id="rId8" Type="http://schemas.openxmlformats.org/officeDocument/2006/relationships/image" Target="../media/image9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80.png"/><Relationship Id="rId4" Type="http://schemas.openxmlformats.org/officeDocument/2006/relationships/image" Target="../media/image69.png"/><Relationship Id="rId5" Type="http://schemas.openxmlformats.org/officeDocument/2006/relationships/image" Target="../media/image65.png"/><Relationship Id="rId6" Type="http://schemas.openxmlformats.org/officeDocument/2006/relationships/image" Target="../media/image68.png"/><Relationship Id="rId7" Type="http://schemas.openxmlformats.org/officeDocument/2006/relationships/image" Target="../media/image71.png"/><Relationship Id="rId8" Type="http://schemas.openxmlformats.org/officeDocument/2006/relationships/image" Target="../media/image7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83.png"/><Relationship Id="rId6" Type="http://schemas.openxmlformats.org/officeDocument/2006/relationships/image" Target="../media/image7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98.png"/><Relationship Id="rId4" Type="http://schemas.openxmlformats.org/officeDocument/2006/relationships/image" Target="../media/image76.png"/><Relationship Id="rId9" Type="http://schemas.openxmlformats.org/officeDocument/2006/relationships/image" Target="../media/image81.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78.png"/><Relationship Id="rId8" Type="http://schemas.openxmlformats.org/officeDocument/2006/relationships/image" Target="../media/image8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88.png"/><Relationship Id="rId9" Type="http://schemas.openxmlformats.org/officeDocument/2006/relationships/image" Target="../media/image89.png"/><Relationship Id="rId5" Type="http://schemas.openxmlformats.org/officeDocument/2006/relationships/image" Target="../media/image99.png"/><Relationship Id="rId6" Type="http://schemas.openxmlformats.org/officeDocument/2006/relationships/image" Target="../media/image96.png"/><Relationship Id="rId7" Type="http://schemas.openxmlformats.org/officeDocument/2006/relationships/image" Target="../media/image95.png"/><Relationship Id="rId8" Type="http://schemas.openxmlformats.org/officeDocument/2006/relationships/image" Target="../media/image9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6.png"/><Relationship Id="rId3" Type="http://schemas.openxmlformats.org/officeDocument/2006/relationships/image" Target="../media/image1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5.png"/><Relationship Id="rId3" Type="http://schemas.openxmlformats.org/officeDocument/2006/relationships/image" Target="../media/image17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1.png"/><Relationship Id="rId4" Type="http://schemas.openxmlformats.org/officeDocument/2006/relationships/image" Target="../media/image10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1.png"/><Relationship Id="rId4" Type="http://schemas.openxmlformats.org/officeDocument/2006/relationships/image" Target="../media/image10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1.png"/><Relationship Id="rId4" Type="http://schemas.openxmlformats.org/officeDocument/2006/relationships/image" Target="../media/image16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1.png"/><Relationship Id="rId4" Type="http://schemas.openxmlformats.org/officeDocument/2006/relationships/image" Target="../media/image15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2.png"/><Relationship Id="rId3" Type="http://schemas.openxmlformats.org/officeDocument/2006/relationships/image" Target="../media/image1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3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21.png"/><Relationship Id="rId4" Type="http://schemas.openxmlformats.org/officeDocument/2006/relationships/image" Target="../media/image13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21.png"/><Relationship Id="rId4" Type="http://schemas.openxmlformats.org/officeDocument/2006/relationships/image" Target="../media/image12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208.png"/><Relationship Id="rId4" Type="http://schemas.openxmlformats.org/officeDocument/2006/relationships/image" Target="../media/image12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9.png"/><Relationship Id="rId4" Type="http://schemas.openxmlformats.org/officeDocument/2006/relationships/image" Target="../media/image10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11.png"/><Relationship Id="rId4" Type="http://schemas.openxmlformats.org/officeDocument/2006/relationships/image" Target="../media/image11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10.png"/><Relationship Id="rId4" Type="http://schemas.openxmlformats.org/officeDocument/2006/relationships/image" Target="../media/image112.png"/><Relationship Id="rId5" Type="http://schemas.openxmlformats.org/officeDocument/2006/relationships/image" Target="../media/image1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31.png"/><Relationship Id="rId4" Type="http://schemas.openxmlformats.org/officeDocument/2006/relationships/image" Target="../media/image123.png"/><Relationship Id="rId5" Type="http://schemas.openxmlformats.org/officeDocument/2006/relationships/image" Target="../media/image11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17.png"/><Relationship Id="rId4" Type="http://schemas.openxmlformats.org/officeDocument/2006/relationships/image" Target="../media/image119.png"/><Relationship Id="rId5" Type="http://schemas.openxmlformats.org/officeDocument/2006/relationships/image" Target="../media/image130.png"/><Relationship Id="rId6" Type="http://schemas.openxmlformats.org/officeDocument/2006/relationships/image" Target="../media/image12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28.png"/><Relationship Id="rId4" Type="http://schemas.openxmlformats.org/officeDocument/2006/relationships/image" Target="../media/image119.png"/><Relationship Id="rId5" Type="http://schemas.openxmlformats.org/officeDocument/2006/relationships/image" Target="../media/image134.png"/><Relationship Id="rId6" Type="http://schemas.openxmlformats.org/officeDocument/2006/relationships/image" Target="../media/image12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image" Target="../media/image136.png"/><Relationship Id="rId5" Type="http://schemas.openxmlformats.org/officeDocument/2006/relationships/image" Target="../media/image13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 Id="rId3" Type="http://schemas.openxmlformats.org/officeDocument/2006/relationships/image" Target="../media/image142.png"/><Relationship Id="rId4" Type="http://schemas.openxmlformats.org/officeDocument/2006/relationships/image" Target="../media/image129.png"/><Relationship Id="rId5" Type="http://schemas.openxmlformats.org/officeDocument/2006/relationships/image" Target="../media/image160.png"/><Relationship Id="rId6" Type="http://schemas.openxmlformats.org/officeDocument/2006/relationships/image" Target="../media/image14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39.png"/><Relationship Id="rId4" Type="http://schemas.openxmlformats.org/officeDocument/2006/relationships/image" Target="../media/image144.png"/><Relationship Id="rId5" Type="http://schemas.openxmlformats.org/officeDocument/2006/relationships/image" Target="../media/image15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 Id="rId3" Type="http://schemas.openxmlformats.org/officeDocument/2006/relationships/image" Target="../media/image137.png"/><Relationship Id="rId4" Type="http://schemas.openxmlformats.org/officeDocument/2006/relationships/image" Target="../media/image147.png"/><Relationship Id="rId5" Type="http://schemas.openxmlformats.org/officeDocument/2006/relationships/image" Target="../media/image151.png"/><Relationship Id="rId6" Type="http://schemas.openxmlformats.org/officeDocument/2006/relationships/image" Target="../media/image158.png"/><Relationship Id="rId7" Type="http://schemas.openxmlformats.org/officeDocument/2006/relationships/image" Target="../media/image17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 Id="rId3" Type="http://schemas.openxmlformats.org/officeDocument/2006/relationships/image" Target="../media/image148.png"/><Relationship Id="rId4" Type="http://schemas.openxmlformats.org/officeDocument/2006/relationships/image" Target="../media/image166.png"/><Relationship Id="rId5" Type="http://schemas.openxmlformats.org/officeDocument/2006/relationships/image" Target="../media/image152.png"/><Relationship Id="rId6" Type="http://schemas.openxmlformats.org/officeDocument/2006/relationships/image" Target="../media/image159.png"/><Relationship Id="rId7" Type="http://schemas.openxmlformats.org/officeDocument/2006/relationships/image" Target="../media/image15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50.png"/><Relationship Id="rId4" Type="http://schemas.openxmlformats.org/officeDocument/2006/relationships/image" Target="../media/image149.png"/><Relationship Id="rId5" Type="http://schemas.openxmlformats.org/officeDocument/2006/relationships/image" Target="../media/image16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1.png"/><Relationship Id="rId3" Type="http://schemas.openxmlformats.org/officeDocument/2006/relationships/image" Target="../media/image157.png"/><Relationship Id="rId4" Type="http://schemas.openxmlformats.org/officeDocument/2006/relationships/image" Target="../media/image161.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56.png"/><Relationship Id="rId8" Type="http://schemas.openxmlformats.org/officeDocument/2006/relationships/image" Target="../media/image16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 Id="rId3" Type="http://schemas.openxmlformats.org/officeDocument/2006/relationships/image" Target="../media/image170.png"/><Relationship Id="rId4" Type="http://schemas.openxmlformats.org/officeDocument/2006/relationships/image" Target="../media/image179.png"/><Relationship Id="rId5" Type="http://schemas.openxmlformats.org/officeDocument/2006/relationships/image" Target="../media/image163.png"/><Relationship Id="rId6" Type="http://schemas.openxmlformats.org/officeDocument/2006/relationships/image" Target="../media/image180.png"/><Relationship Id="rId7" Type="http://schemas.openxmlformats.org/officeDocument/2006/relationships/image" Target="../media/image172.png"/><Relationship Id="rId8" Type="http://schemas.openxmlformats.org/officeDocument/2006/relationships/image" Target="../media/image17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75.png"/><Relationship Id="rId4" Type="http://schemas.openxmlformats.org/officeDocument/2006/relationships/image" Target="../media/image181.png"/><Relationship Id="rId5" Type="http://schemas.openxmlformats.org/officeDocument/2006/relationships/image" Target="../media/image173.png"/><Relationship Id="rId6" Type="http://schemas.openxmlformats.org/officeDocument/2006/relationships/image" Target="../media/image19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4.png"/><Relationship Id="rId3" Type="http://schemas.openxmlformats.org/officeDocument/2006/relationships/image" Target="../media/image178.png"/><Relationship Id="rId4" Type="http://schemas.openxmlformats.org/officeDocument/2006/relationships/image" Target="../media/image182.png"/><Relationship Id="rId9" Type="http://schemas.openxmlformats.org/officeDocument/2006/relationships/image" Target="../media/image189.png"/><Relationship Id="rId5" Type="http://schemas.openxmlformats.org/officeDocument/2006/relationships/image" Target="../media/image183.png"/><Relationship Id="rId6" Type="http://schemas.openxmlformats.org/officeDocument/2006/relationships/image" Target="../media/image194.png"/><Relationship Id="rId7" Type="http://schemas.openxmlformats.org/officeDocument/2006/relationships/image" Target="../media/image185.png"/><Relationship Id="rId8" Type="http://schemas.openxmlformats.org/officeDocument/2006/relationships/image" Target="../media/image18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7.png"/><Relationship Id="rId3" Type="http://schemas.openxmlformats.org/officeDocument/2006/relationships/image" Target="../media/image192.png"/><Relationship Id="rId4" Type="http://schemas.openxmlformats.org/officeDocument/2006/relationships/image" Target="../media/image190.png"/><Relationship Id="rId9" Type="http://schemas.openxmlformats.org/officeDocument/2006/relationships/image" Target="../media/image204.png"/><Relationship Id="rId5" Type="http://schemas.openxmlformats.org/officeDocument/2006/relationships/image" Target="../media/image188.png"/><Relationship Id="rId6" Type="http://schemas.openxmlformats.org/officeDocument/2006/relationships/image" Target="../media/image198.png"/><Relationship Id="rId7" Type="http://schemas.openxmlformats.org/officeDocument/2006/relationships/image" Target="../media/image197.png"/><Relationship Id="rId8" Type="http://schemas.openxmlformats.org/officeDocument/2006/relationships/image" Target="../media/image19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0.png"/><Relationship Id="rId3" Type="http://schemas.openxmlformats.org/officeDocument/2006/relationships/image" Target="../media/image21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8.png"/><Relationship Id="rId3" Type="http://schemas.openxmlformats.org/officeDocument/2006/relationships/image" Target="../media/image2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1.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1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19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2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image" Target="../media/image20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 Id="rId3" Type="http://schemas.openxmlformats.org/officeDocument/2006/relationships/image" Target="../media/image210.png"/><Relationship Id="rId4" Type="http://schemas.openxmlformats.org/officeDocument/2006/relationships/image" Target="../media/image214.png"/><Relationship Id="rId5" Type="http://schemas.openxmlformats.org/officeDocument/2006/relationships/image" Target="../media/image20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4.xml"/><Relationship Id="rId3" Type="http://schemas.openxmlformats.org/officeDocument/2006/relationships/image" Target="../media/image200.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8.xml"/><Relationship Id="rId3" Type="http://schemas.openxmlformats.org/officeDocument/2006/relationships/image" Target="../media/image2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image" Target="../media/image1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 Id="rId3" Type="http://schemas.openxmlformats.org/officeDocument/2006/relationships/image" Target="../media/image2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SIEMS Unit, </a:t>
            </a:r>
            <a:r>
              <a:rPr lang="en"/>
              <a:t>Day 2</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rgbClr val="38761D"/>
                </a:solidFill>
              </a:rPr>
              <a:t>Splunk</a:t>
            </a:r>
            <a:r>
              <a:rPr lang="en"/>
              <a:t>: </a:t>
            </a:r>
            <a:r>
              <a:rPr lang="en" sz="2400"/>
              <a:t>Search, Statistics and Report</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9" name="Shape 2109"/>
        <p:cNvGrpSpPr/>
        <p:nvPr/>
      </p:nvGrpSpPr>
      <p:grpSpPr>
        <a:xfrm>
          <a:off x="0" y="0"/>
          <a:ext cx="0" cy="0"/>
          <a:chOff x="0" y="0"/>
          <a:chExt cx="0" cy="0"/>
        </a:xfrm>
      </p:grpSpPr>
      <p:sp>
        <p:nvSpPr>
          <p:cNvPr id="2110" name="Google Shape;2110;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111" name="Google Shape;2111;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2" name="Google Shape;2112;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3" name="Google Shape;2113;p112"/>
          <p:cNvSpPr txBox="1"/>
          <p:nvPr>
            <p:ph idx="3" type="body"/>
          </p:nvPr>
        </p:nvSpPr>
        <p:spPr>
          <a:xfrm>
            <a:off x="175" y="1535650"/>
            <a:ext cx="9144000" cy="1248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3. host=www* useragent=*</a:t>
            </a:r>
            <a:endParaRPr b="1" sz="1600">
              <a:solidFill>
                <a:srgbClr val="24292E"/>
              </a:solidFill>
              <a:latin typeface="Roboto Mono"/>
              <a:ea typeface="Roboto Mono"/>
              <a:cs typeface="Roboto Mono"/>
              <a:sym typeface="Roboto Mono"/>
            </a:endParaRPr>
          </a:p>
          <a:p>
            <a:pPr indent="0" lvl="0" marL="0" rtl="0" algn="l">
              <a:spcBef>
                <a:spcPts val="800"/>
              </a:spcBef>
              <a:spcAft>
                <a:spcPts val="0"/>
              </a:spcAft>
              <a:buNone/>
            </a:pPr>
            <a:r>
              <a:rPr b="1" lang="en" sz="1600">
                <a:solidFill>
                  <a:srgbClr val="24292E"/>
                </a:solidFill>
                <a:highlight>
                  <a:srgbClr val="FFFF00"/>
                </a:highlight>
                <a:latin typeface="Roboto Mono"/>
                <a:ea typeface="Roboto Mono"/>
                <a:cs typeface="Roboto Mono"/>
                <a:sym typeface="Roboto Mono"/>
              </a:rPr>
              <a:t>What</a:t>
            </a:r>
            <a:r>
              <a:rPr b="1" lang="en" sz="1600">
                <a:solidFill>
                  <a:srgbClr val="24292E"/>
                </a:solidFill>
                <a:highlight>
                  <a:srgbClr val="FFFF00"/>
                </a:highlight>
              </a:rPr>
              <a:t>: </a:t>
            </a:r>
            <a:r>
              <a:rPr lang="en" sz="1600">
                <a:solidFill>
                  <a:srgbClr val="24292E"/>
                </a:solidFill>
                <a:highlight>
                  <a:srgbClr val="FFFF00"/>
                </a:highlight>
              </a:rPr>
              <a:t>This search can be used to analyze a request header. </a:t>
            </a:r>
            <a:endParaRPr sz="1600">
              <a:solidFill>
                <a:srgbClr val="24292E"/>
              </a:solidFill>
              <a:highlight>
                <a:srgbClr val="FFFF00"/>
              </a:highlight>
            </a:endParaRPr>
          </a:p>
          <a:p>
            <a:pPr indent="0" lvl="0" marL="0" rtl="0" algn="l">
              <a:spcBef>
                <a:spcPts val="800"/>
              </a:spcBef>
              <a:spcAft>
                <a:spcPts val="800"/>
              </a:spcAft>
              <a:buNone/>
            </a:pPr>
            <a:r>
              <a:rPr b="1" lang="en" sz="1600">
                <a:solidFill>
                  <a:srgbClr val="24292E"/>
                </a:solidFill>
                <a:highlight>
                  <a:srgbClr val="FFFF00"/>
                </a:highlight>
                <a:latin typeface="Roboto Mono"/>
                <a:ea typeface="Roboto Mono"/>
                <a:cs typeface="Roboto Mono"/>
                <a:sym typeface="Roboto Mono"/>
              </a:rPr>
              <a:t>Why:</a:t>
            </a:r>
            <a:r>
              <a:rPr b="1" lang="en" sz="1600">
                <a:solidFill>
                  <a:srgbClr val="24292E"/>
                </a:solidFill>
                <a:highlight>
                  <a:srgbClr val="FFFF00"/>
                </a:highlight>
              </a:rPr>
              <a:t> </a:t>
            </a:r>
            <a:r>
              <a:rPr lang="en" sz="1600">
                <a:solidFill>
                  <a:srgbClr val="24292E"/>
                </a:solidFill>
                <a:highlight>
                  <a:srgbClr val="FFFF00"/>
                </a:highlight>
              </a:rPr>
              <a:t>To track down specific information for requests made to the buttercupgames site. </a:t>
            </a:r>
            <a:endParaRPr sz="1600">
              <a:solidFill>
                <a:srgbClr val="24292E"/>
              </a:solidFill>
              <a:highlight>
                <a:srgbClr val="FFFF00"/>
              </a:highlight>
            </a:endParaRPr>
          </a:p>
        </p:txBody>
      </p:sp>
      <p:pic>
        <p:nvPicPr>
          <p:cNvPr id="2114" name="Google Shape;2114;p112"/>
          <p:cNvPicPr preferRelativeResize="0"/>
          <p:nvPr/>
        </p:nvPicPr>
        <p:blipFill>
          <a:blip r:embed="rId3">
            <a:alphaModFix/>
          </a:blip>
          <a:stretch>
            <a:fillRect/>
          </a:stretch>
        </p:blipFill>
        <p:spPr>
          <a:xfrm>
            <a:off x="1817575" y="2639550"/>
            <a:ext cx="4972576" cy="2161700"/>
          </a:xfrm>
          <a:prstGeom prst="rect">
            <a:avLst/>
          </a:prstGeom>
          <a:noFill/>
          <a:ln cap="flat" cmpd="sng" w="19050">
            <a:solidFill>
              <a:srgbClr val="000000"/>
            </a:solidFill>
            <a:prstDash val="solid"/>
            <a:round/>
            <a:headEnd len="sm" w="sm" type="none"/>
            <a:tailEnd len="sm" w="sm" type="none"/>
          </a:ln>
        </p:spPr>
      </p:pic>
      <p:sp>
        <p:nvSpPr>
          <p:cNvPr id="2115" name="Google Shape;2115;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9" name="Shape 2119"/>
        <p:cNvGrpSpPr/>
        <p:nvPr/>
      </p:nvGrpSpPr>
      <p:grpSpPr>
        <a:xfrm>
          <a:off x="0" y="0"/>
          <a:ext cx="0" cy="0"/>
          <a:chOff x="0" y="0"/>
          <a:chExt cx="0" cy="0"/>
        </a:xfrm>
      </p:grpSpPr>
      <p:sp>
        <p:nvSpPr>
          <p:cNvPr id="2120" name="Google Shape;2120;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
        <p:nvSpPr>
          <p:cNvPr id="2121" name="Google Shape;2121;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122" name="Google Shape;212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3" name="Google Shape;2123;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4" name="Google Shape;2124;p113"/>
          <p:cNvSpPr txBox="1"/>
          <p:nvPr>
            <p:ph idx="3" type="body"/>
          </p:nvPr>
        </p:nvSpPr>
        <p:spPr>
          <a:xfrm>
            <a:off x="175" y="1535650"/>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4. “?msg=Credit*” AND file=”error.do” AND host!=www2</a:t>
            </a:r>
            <a:endParaRPr b="1" sz="1600">
              <a:solidFill>
                <a:srgbClr val="24292E"/>
              </a:solidFill>
              <a:latin typeface="Roboto Mono"/>
              <a:ea typeface="Roboto Mono"/>
              <a:cs typeface="Roboto Mono"/>
              <a:sym typeface="Roboto Mono"/>
            </a:endParaRPr>
          </a:p>
          <a:p>
            <a:pPr indent="0" lvl="0" marL="0" rtl="0" algn="l">
              <a:spcBef>
                <a:spcPts val="800"/>
              </a:spcBef>
              <a:spcAft>
                <a:spcPts val="800"/>
              </a:spcAft>
              <a:buNone/>
            </a:pPr>
            <a:r>
              <a:t/>
            </a:r>
            <a:endParaRPr sz="1600">
              <a:solidFill>
                <a:srgbClr val="24292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8" name="Shape 2128"/>
        <p:cNvGrpSpPr/>
        <p:nvPr/>
      </p:nvGrpSpPr>
      <p:grpSpPr>
        <a:xfrm>
          <a:off x="0" y="0"/>
          <a:ext cx="0" cy="0"/>
          <a:chOff x="0" y="0"/>
          <a:chExt cx="0" cy="0"/>
        </a:xfrm>
      </p:grpSpPr>
      <p:sp>
        <p:nvSpPr>
          <p:cNvPr id="2129" name="Google Shape;2129;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
        <p:nvSpPr>
          <p:cNvPr id="2130" name="Google Shape;2130;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131" name="Google Shape;2131;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2" name="Google Shape;2132;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3" name="Google Shape;2133;p114"/>
          <p:cNvSpPr txBox="1"/>
          <p:nvPr>
            <p:ph idx="3" type="body"/>
          </p:nvPr>
        </p:nvSpPr>
        <p:spPr>
          <a:xfrm>
            <a:off x="175" y="1535650"/>
            <a:ext cx="9144000" cy="1424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4. “?msg=Credit*” AND file=”error.do” AND host!=www2</a:t>
            </a:r>
            <a:endParaRPr b="1" sz="1600">
              <a:solidFill>
                <a:srgbClr val="24292E"/>
              </a:solidFill>
              <a:latin typeface="Roboto Mono"/>
              <a:ea typeface="Roboto Mono"/>
              <a:cs typeface="Roboto Mono"/>
              <a:sym typeface="Roboto Mono"/>
            </a:endParaRPr>
          </a:p>
          <a:p>
            <a:pPr indent="0" lvl="0" marL="0" rtl="0" algn="l">
              <a:spcBef>
                <a:spcPts val="800"/>
              </a:spcBef>
              <a:spcAft>
                <a:spcPts val="0"/>
              </a:spcAft>
              <a:buNone/>
            </a:pPr>
            <a:r>
              <a:rPr b="1" lang="en" sz="1600">
                <a:solidFill>
                  <a:srgbClr val="24292E"/>
                </a:solidFill>
                <a:highlight>
                  <a:srgbClr val="FFFF00"/>
                </a:highlight>
                <a:latin typeface="Roboto Mono"/>
                <a:ea typeface="Roboto Mono"/>
                <a:cs typeface="Roboto Mono"/>
                <a:sym typeface="Roboto Mono"/>
              </a:rPr>
              <a:t>What:</a:t>
            </a:r>
            <a:r>
              <a:rPr lang="en" sz="1600">
                <a:solidFill>
                  <a:srgbClr val="24292E"/>
                </a:solidFill>
                <a:highlight>
                  <a:srgbClr val="FFFF00"/>
                </a:highlight>
              </a:rPr>
              <a:t>It</a:t>
            </a:r>
            <a:r>
              <a:rPr lang="en" sz="1600">
                <a:solidFill>
                  <a:srgbClr val="24292E"/>
                </a:solidFill>
                <a:highlight>
                  <a:srgbClr val="FFFF00"/>
                </a:highlight>
              </a:rPr>
              <a:t>s search returns the purchase date, purchase item ID, user agent and client IP address for transactions on all hosts except www2. </a:t>
            </a:r>
            <a:endParaRPr sz="1600">
              <a:solidFill>
                <a:srgbClr val="24292E"/>
              </a:solidFill>
              <a:highlight>
                <a:srgbClr val="FFFF00"/>
              </a:highlight>
            </a:endParaRPr>
          </a:p>
          <a:p>
            <a:pPr indent="0" lvl="0" marL="0" rtl="0" algn="l">
              <a:spcBef>
                <a:spcPts val="800"/>
              </a:spcBef>
              <a:spcAft>
                <a:spcPts val="0"/>
              </a:spcAft>
              <a:buNone/>
            </a:pPr>
            <a:r>
              <a:rPr b="1" lang="en" sz="1600">
                <a:solidFill>
                  <a:srgbClr val="24292E"/>
                </a:solidFill>
                <a:highlight>
                  <a:srgbClr val="FFFF00"/>
                </a:highlight>
                <a:latin typeface="Roboto Mono"/>
                <a:ea typeface="Roboto Mono"/>
                <a:cs typeface="Roboto Mono"/>
                <a:sym typeface="Roboto Mono"/>
              </a:rPr>
              <a:t>Why:</a:t>
            </a:r>
            <a:r>
              <a:rPr lang="en" sz="1600">
                <a:solidFill>
                  <a:srgbClr val="24292E"/>
                </a:solidFill>
                <a:highlight>
                  <a:srgbClr val="FFFF00"/>
                </a:highlight>
              </a:rPr>
              <a:t>To Investigate possible credit card fraud</a:t>
            </a:r>
            <a:r>
              <a:rPr b="1" lang="en" sz="1600">
                <a:solidFill>
                  <a:srgbClr val="24292E"/>
                </a:solidFill>
                <a:highlight>
                  <a:srgbClr val="FFFF00"/>
                </a:highlight>
              </a:rPr>
              <a:t>. </a:t>
            </a:r>
            <a:endParaRPr b="1" sz="1600">
              <a:solidFill>
                <a:srgbClr val="24292E"/>
              </a:solidFill>
              <a:highlight>
                <a:srgbClr val="FFFF00"/>
              </a:highlight>
            </a:endParaRPr>
          </a:p>
          <a:p>
            <a:pPr indent="0" lvl="0" marL="0" rtl="0" algn="l">
              <a:spcBef>
                <a:spcPts val="800"/>
              </a:spcBef>
              <a:spcAft>
                <a:spcPts val="800"/>
              </a:spcAft>
              <a:buNone/>
            </a:pPr>
            <a:r>
              <a:t/>
            </a:r>
            <a:endParaRPr sz="1600">
              <a:solidFill>
                <a:srgbClr val="24292E"/>
              </a:solidFill>
            </a:endParaRPr>
          </a:p>
        </p:txBody>
      </p:sp>
      <p:pic>
        <p:nvPicPr>
          <p:cNvPr id="2134" name="Google Shape;2134;p114"/>
          <p:cNvPicPr preferRelativeResize="0"/>
          <p:nvPr/>
        </p:nvPicPr>
        <p:blipFill>
          <a:blip r:embed="rId3">
            <a:alphaModFix/>
          </a:blip>
          <a:stretch>
            <a:fillRect/>
          </a:stretch>
        </p:blipFill>
        <p:spPr>
          <a:xfrm>
            <a:off x="1974825" y="2821525"/>
            <a:ext cx="4806751" cy="19427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115"/>
          <p:cNvSpPr txBox="1"/>
          <p:nvPr>
            <p:ph type="title"/>
          </p:nvPr>
        </p:nvSpPr>
        <p:spPr>
          <a:xfrm>
            <a:off x="274350" y="19863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the SPL Search Pipeline</a:t>
            </a:r>
            <a:endParaRPr/>
          </a:p>
        </p:txBody>
      </p:sp>
      <p:sp>
        <p:nvSpPr>
          <p:cNvPr id="2140" name="Google Shape;2140;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41" name="Google Shape;2141;p11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42" name="Google Shape;2142;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6" name="Shape 2146"/>
        <p:cNvGrpSpPr/>
        <p:nvPr/>
      </p:nvGrpSpPr>
      <p:grpSpPr>
        <a:xfrm>
          <a:off x="0" y="0"/>
          <a:ext cx="0" cy="0"/>
          <a:chOff x="0" y="0"/>
          <a:chExt cx="0" cy="0"/>
        </a:xfrm>
      </p:grpSpPr>
      <p:sp>
        <p:nvSpPr>
          <p:cNvPr id="2147" name="Google Shape;2147;p11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We have already used the Pipe Operator  “</a:t>
            </a:r>
            <a:r>
              <a:rPr lang="en" sz="2400">
                <a:solidFill>
                  <a:schemeClr val="dk1"/>
                </a:solidFill>
                <a:latin typeface="Roboto Mono Light"/>
                <a:ea typeface="Roboto Mono Light"/>
                <a:cs typeface="Roboto Mono Light"/>
                <a:sym typeface="Roboto Mono Light"/>
              </a:rPr>
              <a:t>|”</a:t>
            </a:r>
            <a:r>
              <a:rPr lang="en" sz="2400">
                <a:solidFill>
                  <a:schemeClr val="dk1"/>
                </a:solidFill>
                <a:latin typeface="Roboto Light"/>
                <a:ea typeface="Roboto Light"/>
                <a:cs typeface="Roboto Light"/>
                <a:sym typeface="Roboto Light"/>
              </a:rPr>
              <a:t> </a:t>
            </a:r>
            <a:r>
              <a:rPr lang="en" sz="2400">
                <a:solidFill>
                  <a:schemeClr val="dk1"/>
                </a:solidFill>
              </a:rPr>
              <a:t>to send the standard output of one command to the standard input of another command.</a:t>
            </a:r>
            <a:endParaRPr sz="2400">
              <a:solidFill>
                <a:schemeClr val="dk1"/>
              </a:solidFill>
            </a:endParaRPr>
          </a:p>
          <a:p>
            <a:pPr indent="0" lvl="0" marL="0" rtl="0" algn="l">
              <a:spcBef>
                <a:spcPts val="0"/>
              </a:spcBef>
              <a:spcAft>
                <a:spcPts val="0"/>
              </a:spcAft>
              <a:buNone/>
            </a:pPr>
            <a:r>
              <a:t/>
            </a:r>
            <a:endParaRPr/>
          </a:p>
        </p:txBody>
      </p:sp>
      <p:sp>
        <p:nvSpPr>
          <p:cNvPr id="2148" name="Google Shape;2148;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9" name="Google Shape;2149;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3" name="Shape 2153"/>
        <p:cNvGrpSpPr/>
        <p:nvPr/>
      </p:nvGrpSpPr>
      <p:grpSpPr>
        <a:xfrm>
          <a:off x="0" y="0"/>
          <a:ext cx="0" cy="0"/>
          <a:chOff x="0" y="0"/>
          <a:chExt cx="0" cy="0"/>
        </a:xfrm>
      </p:grpSpPr>
      <p:sp>
        <p:nvSpPr>
          <p:cNvPr id="2154" name="Google Shape;2154;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Unix Review: Pipes and Pipelines</a:t>
            </a:r>
            <a:endParaRPr/>
          </a:p>
        </p:txBody>
      </p:sp>
      <p:sp>
        <p:nvSpPr>
          <p:cNvPr id="2155" name="Google Shape;2155;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do each of these commands do?</a:t>
            </a:r>
            <a:endParaRPr/>
          </a:p>
        </p:txBody>
      </p:sp>
      <p:sp>
        <p:nvSpPr>
          <p:cNvPr id="2156" name="Google Shape;2156;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57" name="Google Shape;2157;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8" name="Google Shape;2158;p117"/>
          <p:cNvSpPr txBox="1"/>
          <p:nvPr/>
        </p:nvSpPr>
        <p:spPr>
          <a:xfrm>
            <a:off x="194275" y="1353913"/>
            <a:ext cx="8675400" cy="25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Mono"/>
                <a:ea typeface="Roboto Mono"/>
                <a:cs typeface="Roboto Mono"/>
                <a:sym typeface="Roboto Mono"/>
              </a:rPr>
              <a:t>$ ps -aux | wc -l</a:t>
            </a:r>
            <a:endParaRPr b="1" sz="1600">
              <a:latin typeface="Roboto Mono"/>
              <a:ea typeface="Roboto Mono"/>
              <a:cs typeface="Roboto Mono"/>
              <a:sym typeface="Roboto Mono"/>
            </a:endParaRPr>
          </a:p>
          <a:p>
            <a:pPr indent="0" lvl="0" marL="0" rtl="0" algn="l">
              <a:spcBef>
                <a:spcPts val="80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b="1" sz="800">
              <a:latin typeface="Roboto Mono"/>
              <a:ea typeface="Roboto Mono"/>
              <a:cs typeface="Roboto Mono"/>
              <a:sym typeface="Roboto Mono"/>
            </a:endParaRPr>
          </a:p>
          <a:p>
            <a:pPr indent="0" lvl="0" marL="0" rtl="0" algn="l">
              <a:spcBef>
                <a:spcPts val="0"/>
              </a:spcBef>
              <a:spcAft>
                <a:spcPts val="0"/>
              </a:spcAft>
              <a:buNone/>
            </a:pPr>
            <a:r>
              <a:rPr b="1" lang="en" sz="1600">
                <a:solidFill>
                  <a:schemeClr val="dk1"/>
                </a:solidFill>
                <a:latin typeface="Roboto Mono"/>
                <a:ea typeface="Roboto Mono"/>
                <a:cs typeface="Roboto Mono"/>
                <a:sym typeface="Roboto Mono"/>
              </a:rPr>
              <a:t>$ ls var/log/*.log | grep conf | wc -l</a:t>
            </a:r>
            <a:endParaRPr b="1" sz="16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600">
              <a:solidFill>
                <a:schemeClr val="dk1"/>
              </a:solidFill>
              <a:latin typeface="Roboto Mono"/>
              <a:ea typeface="Roboto Mono"/>
              <a:cs typeface="Roboto Mono"/>
              <a:sym typeface="Roboto Mono"/>
            </a:endParaRPr>
          </a:p>
          <a:p>
            <a:pPr indent="0" lvl="0" marL="457200" rtl="0" algn="l">
              <a:lnSpc>
                <a:spcPct val="100000"/>
              </a:lnSpc>
              <a:spcBef>
                <a:spcPts val="0"/>
              </a:spcBef>
              <a:spcAft>
                <a:spcPts val="0"/>
              </a:spcAft>
              <a:buNone/>
            </a:pPr>
            <a:r>
              <a:t/>
            </a:r>
            <a:endParaRPr b="1" sz="1600">
              <a:solidFill>
                <a:schemeClr val="dk1"/>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2" name="Shape 2162"/>
        <p:cNvGrpSpPr/>
        <p:nvPr/>
      </p:nvGrpSpPr>
      <p:grpSpPr>
        <a:xfrm>
          <a:off x="0" y="0"/>
          <a:ext cx="0" cy="0"/>
          <a:chOff x="0" y="0"/>
          <a:chExt cx="0" cy="0"/>
        </a:xfrm>
      </p:grpSpPr>
      <p:sp>
        <p:nvSpPr>
          <p:cNvPr id="2163" name="Google Shape;2163;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Unix Review: Pipes and Pipelines</a:t>
            </a:r>
            <a:endParaRPr/>
          </a:p>
        </p:txBody>
      </p:sp>
      <p:sp>
        <p:nvSpPr>
          <p:cNvPr id="2164" name="Google Shape;2164;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do each of these commands do?</a:t>
            </a:r>
            <a:endParaRPr/>
          </a:p>
        </p:txBody>
      </p:sp>
      <p:sp>
        <p:nvSpPr>
          <p:cNvPr id="2165" name="Google Shape;2165;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66" name="Google Shape;2166;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7" name="Google Shape;2167;p118"/>
          <p:cNvSpPr txBox="1"/>
          <p:nvPr/>
        </p:nvSpPr>
        <p:spPr>
          <a:xfrm>
            <a:off x="194275" y="1353913"/>
            <a:ext cx="8675400" cy="25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Mono"/>
                <a:ea typeface="Roboto Mono"/>
                <a:cs typeface="Roboto Mono"/>
                <a:sym typeface="Roboto Mono"/>
              </a:rPr>
              <a:t>$ ps -aux | wc -l</a:t>
            </a:r>
            <a:endParaRPr b="1" sz="1600">
              <a:latin typeface="Roboto Mono"/>
              <a:ea typeface="Roboto Mono"/>
              <a:cs typeface="Roboto Mono"/>
              <a:sym typeface="Roboto Mono"/>
            </a:endParaRPr>
          </a:p>
          <a:p>
            <a:pPr indent="0" lvl="0" marL="0" rtl="0" algn="l">
              <a:spcBef>
                <a:spcPts val="80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Clr>
                <a:schemeClr val="dk1"/>
              </a:buClr>
              <a:buSzPts val="1600"/>
              <a:buFont typeface="Roboto Mono"/>
              <a:buChar char="●"/>
            </a:pPr>
            <a:r>
              <a:rPr lang="en" sz="1600">
                <a:solidFill>
                  <a:schemeClr val="dk1"/>
                </a:solidFill>
                <a:latin typeface="Roboto"/>
                <a:ea typeface="Roboto"/>
                <a:cs typeface="Roboto"/>
                <a:sym typeface="Roboto"/>
              </a:rPr>
              <a:t>This command displays the number of processes running in the system.</a:t>
            </a:r>
            <a:r>
              <a:rPr b="1" lang="en" sz="1600">
                <a:solidFill>
                  <a:schemeClr val="dk1"/>
                </a:solidFill>
                <a:latin typeface="Roboto Mono"/>
                <a:ea typeface="Roboto Mono"/>
                <a:cs typeface="Roboto Mono"/>
                <a:sym typeface="Roboto Mono"/>
              </a:rPr>
              <a:t>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b="1" sz="800">
              <a:latin typeface="Roboto Mono"/>
              <a:ea typeface="Roboto Mono"/>
              <a:cs typeface="Roboto Mono"/>
              <a:sym typeface="Roboto Mono"/>
            </a:endParaRPr>
          </a:p>
          <a:p>
            <a:pPr indent="0" lvl="0" marL="0" rtl="0" algn="l">
              <a:spcBef>
                <a:spcPts val="0"/>
              </a:spcBef>
              <a:spcAft>
                <a:spcPts val="0"/>
              </a:spcAft>
              <a:buNone/>
            </a:pPr>
            <a:r>
              <a:rPr b="1" lang="en" sz="1600">
                <a:solidFill>
                  <a:schemeClr val="dk1"/>
                </a:solidFill>
                <a:latin typeface="Roboto Mono"/>
                <a:ea typeface="Roboto Mono"/>
                <a:cs typeface="Roboto Mono"/>
                <a:sym typeface="Roboto Mono"/>
              </a:rPr>
              <a:t>$ ls var/log/*.log | grep conf | wc -l</a:t>
            </a:r>
            <a:endParaRPr b="1" sz="16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600">
              <a:solidFill>
                <a:schemeClr val="dk1"/>
              </a:solidFill>
              <a:latin typeface="Roboto Mono"/>
              <a:ea typeface="Roboto Mono"/>
              <a:cs typeface="Roboto Mono"/>
              <a:sym typeface="Roboto Mono"/>
            </a:endParaRPr>
          </a:p>
          <a:p>
            <a:pPr indent="0" lvl="0" marL="457200" rtl="0" algn="l">
              <a:lnSpc>
                <a:spcPct val="100000"/>
              </a:lnSpc>
              <a:spcBef>
                <a:spcPts val="0"/>
              </a:spcBef>
              <a:spcAft>
                <a:spcPts val="0"/>
              </a:spcAft>
              <a:buNone/>
            </a:pPr>
            <a:r>
              <a:t/>
            </a:r>
            <a:endParaRPr b="1" sz="1600">
              <a:solidFill>
                <a:schemeClr val="dk1"/>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1" name="Shape 2171"/>
        <p:cNvGrpSpPr/>
        <p:nvPr/>
      </p:nvGrpSpPr>
      <p:grpSpPr>
        <a:xfrm>
          <a:off x="0" y="0"/>
          <a:ext cx="0" cy="0"/>
          <a:chOff x="0" y="0"/>
          <a:chExt cx="0" cy="0"/>
        </a:xfrm>
      </p:grpSpPr>
      <p:sp>
        <p:nvSpPr>
          <p:cNvPr id="2172" name="Google Shape;2172;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Unix Review: Pipes and Pipelines</a:t>
            </a:r>
            <a:endParaRPr/>
          </a:p>
        </p:txBody>
      </p:sp>
      <p:sp>
        <p:nvSpPr>
          <p:cNvPr id="2173" name="Google Shape;2173;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do each of these commands do?</a:t>
            </a:r>
            <a:endParaRPr/>
          </a:p>
        </p:txBody>
      </p:sp>
      <p:sp>
        <p:nvSpPr>
          <p:cNvPr id="2174" name="Google Shape;2174;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75" name="Google Shape;2175;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6" name="Google Shape;2176;p119"/>
          <p:cNvSpPr txBox="1"/>
          <p:nvPr/>
        </p:nvSpPr>
        <p:spPr>
          <a:xfrm>
            <a:off x="194275" y="1353913"/>
            <a:ext cx="8675400" cy="25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Mono"/>
                <a:ea typeface="Roboto Mono"/>
                <a:cs typeface="Roboto Mono"/>
                <a:sym typeface="Roboto Mono"/>
              </a:rPr>
              <a:t>$ ps -aux | wc -l</a:t>
            </a:r>
            <a:endParaRPr b="1" sz="1600">
              <a:latin typeface="Roboto Mono"/>
              <a:ea typeface="Roboto Mono"/>
              <a:cs typeface="Roboto Mono"/>
              <a:sym typeface="Roboto Mono"/>
            </a:endParaRPr>
          </a:p>
          <a:p>
            <a:pPr indent="0" lvl="0" marL="0" rtl="0" algn="l">
              <a:spcBef>
                <a:spcPts val="80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Clr>
                <a:schemeClr val="dk1"/>
              </a:buClr>
              <a:buSzPts val="1600"/>
              <a:buFont typeface="Roboto Mono"/>
              <a:buChar char="●"/>
            </a:pPr>
            <a:r>
              <a:rPr lang="en" sz="1600">
                <a:solidFill>
                  <a:schemeClr val="dk1"/>
                </a:solidFill>
                <a:latin typeface="Roboto"/>
                <a:ea typeface="Roboto"/>
                <a:cs typeface="Roboto"/>
                <a:sym typeface="Roboto"/>
              </a:rPr>
              <a:t>This command displays the number of processes running in the system.</a:t>
            </a:r>
            <a:r>
              <a:rPr b="1" lang="en" sz="1600">
                <a:solidFill>
                  <a:schemeClr val="dk1"/>
                </a:solidFill>
                <a:latin typeface="Roboto Mono"/>
                <a:ea typeface="Roboto Mono"/>
                <a:cs typeface="Roboto Mono"/>
                <a:sym typeface="Roboto Mono"/>
              </a:rPr>
              <a:t>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b="1" sz="800">
              <a:latin typeface="Roboto Mono"/>
              <a:ea typeface="Roboto Mono"/>
              <a:cs typeface="Roboto Mono"/>
              <a:sym typeface="Roboto Mono"/>
            </a:endParaRPr>
          </a:p>
          <a:p>
            <a:pPr indent="0" lvl="0" marL="0" rtl="0" algn="l">
              <a:spcBef>
                <a:spcPts val="0"/>
              </a:spcBef>
              <a:spcAft>
                <a:spcPts val="0"/>
              </a:spcAft>
              <a:buNone/>
            </a:pPr>
            <a:r>
              <a:rPr b="1" lang="en" sz="1600">
                <a:solidFill>
                  <a:schemeClr val="dk1"/>
                </a:solidFill>
                <a:latin typeface="Roboto Mono"/>
                <a:ea typeface="Roboto Mono"/>
                <a:cs typeface="Roboto Mono"/>
                <a:sym typeface="Roboto Mono"/>
              </a:rPr>
              <a:t>$ ls var/log/*.log | grep conf | wc -l</a:t>
            </a:r>
            <a:endParaRPr b="1" sz="16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600">
              <a:solidFill>
                <a:schemeClr val="dk1"/>
              </a:solidFill>
              <a:latin typeface="Roboto Mono"/>
              <a:ea typeface="Roboto Mono"/>
              <a:cs typeface="Roboto Mono"/>
              <a:sym typeface="Roboto Mono"/>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latin typeface="Roboto"/>
                <a:ea typeface="Roboto"/>
                <a:cs typeface="Roboto"/>
                <a:sym typeface="Roboto"/>
              </a:rPr>
              <a:t>This command gets the list of files in the </a:t>
            </a:r>
            <a:r>
              <a:rPr b="1" lang="en" sz="1600">
                <a:solidFill>
                  <a:schemeClr val="dk1"/>
                </a:solidFill>
                <a:latin typeface="Roboto Mono"/>
                <a:ea typeface="Roboto Mono"/>
                <a:cs typeface="Roboto Mono"/>
                <a:sym typeface="Roboto Mono"/>
              </a:rPr>
              <a:t>var/log</a:t>
            </a:r>
            <a:r>
              <a:rPr lang="en" sz="1600">
                <a:solidFill>
                  <a:schemeClr val="dk1"/>
                </a:solidFill>
                <a:latin typeface="Roboto"/>
                <a:ea typeface="Roboto"/>
                <a:cs typeface="Roboto"/>
                <a:sym typeface="Roboto"/>
              </a:rPr>
              <a:t> directory with the </a:t>
            </a:r>
            <a:r>
              <a:rPr b="1" lang="en" sz="1600">
                <a:solidFill>
                  <a:schemeClr val="dk1"/>
                </a:solidFill>
                <a:latin typeface="Roboto Mono"/>
                <a:ea typeface="Roboto Mono"/>
                <a:cs typeface="Roboto Mono"/>
                <a:sym typeface="Roboto Mono"/>
              </a:rPr>
              <a:t>*.log</a:t>
            </a:r>
            <a:r>
              <a:rPr lang="en" sz="1600">
                <a:solidFill>
                  <a:schemeClr val="dk1"/>
                </a:solidFill>
                <a:latin typeface="Roboto"/>
                <a:ea typeface="Roboto"/>
                <a:cs typeface="Roboto"/>
                <a:sym typeface="Roboto"/>
              </a:rPr>
              <a:t> extension. </a:t>
            </a:r>
            <a:endParaRPr sz="1600">
              <a:solidFill>
                <a:schemeClr val="dk1"/>
              </a:solidFill>
              <a:latin typeface="Roboto"/>
              <a:ea typeface="Roboto"/>
              <a:cs typeface="Roboto"/>
              <a:sym typeface="Roboto"/>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latin typeface="Roboto"/>
                <a:ea typeface="Roboto"/>
                <a:cs typeface="Roboto"/>
                <a:sym typeface="Roboto"/>
              </a:rPr>
              <a:t>The output from the </a:t>
            </a:r>
            <a:r>
              <a:rPr b="1" lang="en" sz="1600">
                <a:solidFill>
                  <a:schemeClr val="dk1"/>
                </a:solidFill>
                <a:latin typeface="Roboto Mono"/>
                <a:ea typeface="Roboto Mono"/>
                <a:cs typeface="Roboto Mono"/>
                <a:sym typeface="Roboto Mono"/>
              </a:rPr>
              <a:t>ls</a:t>
            </a:r>
            <a:r>
              <a:rPr lang="en" sz="1600">
                <a:solidFill>
                  <a:schemeClr val="dk1"/>
                </a:solidFill>
                <a:latin typeface="Roboto"/>
                <a:ea typeface="Roboto"/>
                <a:cs typeface="Roboto"/>
                <a:sym typeface="Roboto"/>
              </a:rPr>
              <a:t> command is passed to the </a:t>
            </a:r>
            <a:r>
              <a:rPr b="1" lang="en" sz="1600">
                <a:solidFill>
                  <a:schemeClr val="dk1"/>
                </a:solidFill>
                <a:latin typeface="Roboto Mono"/>
                <a:ea typeface="Roboto Mono"/>
                <a:cs typeface="Roboto Mono"/>
                <a:sym typeface="Roboto Mono"/>
              </a:rPr>
              <a:t>grep</a:t>
            </a:r>
            <a:r>
              <a:rPr lang="en" sz="1600">
                <a:solidFill>
                  <a:schemeClr val="dk1"/>
                </a:solidFill>
                <a:latin typeface="Roboto"/>
                <a:ea typeface="Roboto"/>
                <a:cs typeface="Roboto"/>
                <a:sym typeface="Roboto"/>
              </a:rPr>
              <a:t> command to look for the string </a:t>
            </a:r>
            <a:r>
              <a:rPr b="1" lang="en" sz="1600">
                <a:solidFill>
                  <a:schemeClr val="dk1"/>
                </a:solidFill>
                <a:latin typeface="Roboto Mono"/>
                <a:ea typeface="Roboto Mono"/>
                <a:cs typeface="Roboto Mono"/>
                <a:sym typeface="Roboto Mono"/>
              </a:rPr>
              <a:t>conf</a:t>
            </a:r>
            <a:r>
              <a:rPr lang="en" sz="1600">
                <a:solidFill>
                  <a:schemeClr val="dk1"/>
                </a:solidFill>
                <a:latin typeface="Roboto"/>
                <a:ea typeface="Roboto"/>
                <a:cs typeface="Roboto"/>
                <a:sym typeface="Roboto"/>
              </a:rPr>
              <a:t>. </a:t>
            </a:r>
            <a:endParaRPr sz="1600">
              <a:solidFill>
                <a:schemeClr val="dk1"/>
              </a:solidFill>
              <a:latin typeface="Roboto"/>
              <a:ea typeface="Roboto"/>
              <a:cs typeface="Roboto"/>
              <a:sym typeface="Roboto"/>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latin typeface="Roboto"/>
                <a:ea typeface="Roboto"/>
                <a:cs typeface="Roboto"/>
                <a:sym typeface="Roboto"/>
              </a:rPr>
              <a:t>The output from the </a:t>
            </a:r>
            <a:r>
              <a:rPr b="1" lang="en" sz="1600">
                <a:solidFill>
                  <a:schemeClr val="dk1"/>
                </a:solidFill>
                <a:latin typeface="Roboto Mono"/>
                <a:ea typeface="Roboto Mono"/>
                <a:cs typeface="Roboto Mono"/>
                <a:sym typeface="Roboto Mono"/>
              </a:rPr>
              <a:t>grep</a:t>
            </a:r>
            <a:r>
              <a:rPr lang="en" sz="1600">
                <a:solidFill>
                  <a:schemeClr val="dk1"/>
                </a:solidFill>
                <a:latin typeface="Roboto"/>
                <a:ea typeface="Roboto"/>
                <a:cs typeface="Roboto"/>
                <a:sym typeface="Roboto"/>
              </a:rPr>
              <a:t> command is passed to the </a:t>
            </a:r>
            <a:r>
              <a:rPr b="1" lang="en" sz="1600">
                <a:solidFill>
                  <a:schemeClr val="dk1"/>
                </a:solidFill>
                <a:latin typeface="Roboto Mono"/>
                <a:ea typeface="Roboto Mono"/>
                <a:cs typeface="Roboto Mono"/>
                <a:sym typeface="Roboto Mono"/>
              </a:rPr>
              <a:t>wc</a:t>
            </a:r>
            <a:r>
              <a:rPr lang="en" sz="1600">
                <a:solidFill>
                  <a:schemeClr val="dk1"/>
                </a:solidFill>
                <a:latin typeface="Roboto"/>
                <a:ea typeface="Roboto"/>
                <a:cs typeface="Roboto"/>
                <a:sym typeface="Roboto"/>
              </a:rPr>
              <a:t> command to count the number of lines.</a:t>
            </a:r>
            <a:endParaRPr b="1" sz="1600">
              <a:solidFill>
                <a:schemeClr val="dk1"/>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0" name="Shape 2180"/>
        <p:cNvGrpSpPr/>
        <p:nvPr/>
      </p:nvGrpSpPr>
      <p:grpSpPr>
        <a:xfrm>
          <a:off x="0" y="0"/>
          <a:ext cx="0" cy="0"/>
          <a:chOff x="0" y="0"/>
          <a:chExt cx="0" cy="0"/>
        </a:xfrm>
      </p:grpSpPr>
      <p:sp>
        <p:nvSpPr>
          <p:cNvPr id="2181" name="Google Shape;2181;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do Pipes and Pipelines Work?</a:t>
            </a:r>
            <a:endParaRPr/>
          </a:p>
        </p:txBody>
      </p:sp>
      <p:sp>
        <p:nvSpPr>
          <p:cNvPr id="2182" name="Google Shape;2182;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Pipes are used in Search Process Learning (SPL) to narrow down search result to specific criteria:</a:t>
            </a:r>
            <a:endParaRPr/>
          </a:p>
        </p:txBody>
      </p:sp>
      <p:sp>
        <p:nvSpPr>
          <p:cNvPr id="2183" name="Google Shape;2183;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84" name="Google Shape;2184;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5" name="Google Shape;2185;p120"/>
          <p:cNvSpPr txBox="1"/>
          <p:nvPr>
            <p:ph idx="3" type="body"/>
          </p:nvPr>
        </p:nvSpPr>
        <p:spPr>
          <a:xfrm>
            <a:off x="0" y="1552950"/>
            <a:ext cx="9144000" cy="33636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SzPts val="1800"/>
              <a:buChar char="●"/>
            </a:pPr>
            <a:r>
              <a:rPr lang="en" sz="1800">
                <a:latin typeface="Roboto Light"/>
                <a:ea typeface="Roboto Light"/>
                <a:cs typeface="Roboto Light"/>
                <a:sym typeface="Roboto Light"/>
              </a:rPr>
              <a:t>Like Unix, a vertical bar </a:t>
            </a:r>
            <a:r>
              <a:rPr b="1" lang="en" sz="1800">
                <a:latin typeface="Roboto Mono"/>
                <a:ea typeface="Roboto Mono"/>
                <a:cs typeface="Roboto Mono"/>
                <a:sym typeface="Roboto Mono"/>
              </a:rPr>
              <a:t>|</a:t>
            </a:r>
            <a:r>
              <a:rPr lang="en" sz="1800"/>
              <a:t> </a:t>
            </a:r>
            <a:r>
              <a:rPr lang="en" sz="1800">
                <a:latin typeface="Roboto Light"/>
                <a:ea typeface="Roboto Light"/>
                <a:cs typeface="Roboto Light"/>
                <a:sym typeface="Roboto Light"/>
              </a:rPr>
              <a:t>is used to chain together a series (or pipeline) of search commands.</a:t>
            </a:r>
            <a:endParaRPr sz="1800">
              <a:latin typeface="Roboto Light"/>
              <a:ea typeface="Roboto Light"/>
              <a:cs typeface="Roboto Light"/>
              <a:sym typeface="Roboto Light"/>
            </a:endParaRPr>
          </a:p>
          <a:p>
            <a:pPr indent="0" lvl="0" marL="457200" rtl="0" algn="l">
              <a:spcBef>
                <a:spcPts val="1200"/>
              </a:spcBef>
              <a:spcAft>
                <a:spcPts val="0"/>
              </a:spcAft>
              <a:buNone/>
            </a:pPr>
            <a:r>
              <a:t/>
            </a:r>
            <a:endParaRPr sz="1000">
              <a:latin typeface="Roboto Light"/>
              <a:ea typeface="Roboto Light"/>
              <a:cs typeface="Roboto Light"/>
              <a:sym typeface="Roboto Light"/>
            </a:endParaRPr>
          </a:p>
          <a:p>
            <a:pPr indent="-342900" lvl="0" marL="457200" rtl="0" algn="l">
              <a:spcBef>
                <a:spcPts val="1200"/>
              </a:spcBef>
              <a:spcAft>
                <a:spcPts val="0"/>
              </a:spcAft>
              <a:buSzPts val="1800"/>
              <a:buFont typeface="Roboto Light"/>
              <a:buChar char="●"/>
            </a:pPr>
            <a:r>
              <a:rPr lang="en" sz="1800">
                <a:latin typeface="Roboto Light"/>
                <a:ea typeface="Roboto Light"/>
                <a:cs typeface="Roboto Light"/>
                <a:sym typeface="Roboto Light"/>
              </a:rPr>
              <a:t>Commands are processed from left to right. </a:t>
            </a:r>
            <a:endParaRPr sz="1800">
              <a:latin typeface="Roboto Light"/>
              <a:ea typeface="Roboto Light"/>
              <a:cs typeface="Roboto Light"/>
              <a:sym typeface="Roboto Light"/>
            </a:endParaRPr>
          </a:p>
          <a:p>
            <a:pPr indent="-342900" lvl="1" marL="914400" rtl="0" algn="l">
              <a:spcBef>
                <a:spcPts val="0"/>
              </a:spcBef>
              <a:spcAft>
                <a:spcPts val="0"/>
              </a:spcAft>
              <a:buSzPts val="1800"/>
              <a:buFont typeface="Roboto Light"/>
              <a:buChar char="○"/>
            </a:pPr>
            <a:r>
              <a:rPr lang="en" sz="1800">
                <a:latin typeface="Roboto Light"/>
                <a:ea typeface="Roboto Light"/>
                <a:cs typeface="Roboto Light"/>
                <a:sym typeface="Roboto Light"/>
              </a:rPr>
              <a:t>The results of the command to the left of the | operator is fed into the command to the right of the | operator. </a:t>
            </a:r>
            <a:endParaRPr sz="1800">
              <a:latin typeface="Roboto Light"/>
              <a:ea typeface="Roboto Light"/>
              <a:cs typeface="Roboto Light"/>
              <a:sym typeface="Roboto Light"/>
            </a:endParaRPr>
          </a:p>
          <a:p>
            <a:pPr indent="0" lvl="0" marL="914400" rtl="0" algn="l">
              <a:spcBef>
                <a:spcPts val="1200"/>
              </a:spcBef>
              <a:spcAft>
                <a:spcPts val="0"/>
              </a:spcAft>
              <a:buNone/>
            </a:pPr>
            <a:r>
              <a:t/>
            </a:r>
            <a:endParaRPr sz="1000">
              <a:latin typeface="Roboto Light"/>
              <a:ea typeface="Roboto Light"/>
              <a:cs typeface="Roboto Light"/>
              <a:sym typeface="Roboto Light"/>
            </a:endParaRPr>
          </a:p>
          <a:p>
            <a:pPr indent="-342900" lvl="0" marL="457200" rtl="0" algn="l">
              <a:spcBef>
                <a:spcPts val="1200"/>
              </a:spcBef>
              <a:spcAft>
                <a:spcPts val="0"/>
              </a:spcAft>
              <a:buSzPts val="1800"/>
              <a:buFont typeface="Roboto Light"/>
              <a:buChar char="●"/>
            </a:pPr>
            <a:r>
              <a:rPr lang="en" sz="1800">
                <a:latin typeface="Roboto Light"/>
                <a:ea typeface="Roboto Light"/>
                <a:cs typeface="Roboto Light"/>
                <a:sym typeface="Roboto Light"/>
              </a:rPr>
              <a:t>The intermediate command results table from each search is used (</a:t>
            </a:r>
            <a:r>
              <a:rPr i="1" lang="en" sz="1800">
                <a:latin typeface="Roboto Light"/>
                <a:ea typeface="Roboto Light"/>
                <a:cs typeface="Roboto Light"/>
                <a:sym typeface="Roboto Light"/>
              </a:rPr>
              <a:t>or piped</a:t>
            </a:r>
            <a:r>
              <a:rPr lang="en" sz="1800">
                <a:latin typeface="Roboto Light"/>
                <a:ea typeface="Roboto Light"/>
                <a:cs typeface="Roboto Light"/>
                <a:sym typeface="Roboto Light"/>
              </a:rPr>
              <a:t>) as input to the next command. </a:t>
            </a:r>
            <a:endParaRPr sz="1800">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9" name="Shape 2189"/>
        <p:cNvGrpSpPr/>
        <p:nvPr/>
      </p:nvGrpSpPr>
      <p:grpSpPr>
        <a:xfrm>
          <a:off x="0" y="0"/>
          <a:ext cx="0" cy="0"/>
          <a:chOff x="0" y="0"/>
          <a:chExt cx="0" cy="0"/>
        </a:xfrm>
      </p:grpSpPr>
      <p:sp>
        <p:nvSpPr>
          <p:cNvPr id="2190" name="Google Shape;2190;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How Do Pipes and Pipelines Work?</a:t>
            </a:r>
            <a:endParaRPr/>
          </a:p>
        </p:txBody>
      </p:sp>
      <p:sp>
        <p:nvSpPr>
          <p:cNvPr id="2191" name="Google Shape;219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2" name="Google Shape;2192;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3" name="Google Shape;2193;p121"/>
          <p:cNvSpPr/>
          <p:nvPr/>
        </p:nvSpPr>
        <p:spPr>
          <a:xfrm>
            <a:off x="3106210" y="1278750"/>
            <a:ext cx="920400" cy="478200"/>
          </a:xfrm>
          <a:prstGeom prst="rightArrow">
            <a:avLst>
              <a:gd fmla="val 50000" name="adj1"/>
              <a:gd fmla="val 50000" name="adj2"/>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194" name="Google Shape;2194;p121"/>
          <p:cNvSpPr/>
          <p:nvPr/>
        </p:nvSpPr>
        <p:spPr>
          <a:xfrm>
            <a:off x="724088" y="1294150"/>
            <a:ext cx="1859700" cy="478200"/>
          </a:xfrm>
          <a:prstGeom prst="rightArrow">
            <a:avLst>
              <a:gd fmla="val 50000" name="adj1"/>
              <a:gd fmla="val 50000" name="adj2"/>
            </a:avLst>
          </a:prstGeom>
          <a:solidFill>
            <a:schemeClr val="lt2"/>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195" name="Google Shape;2195;p121"/>
          <p:cNvSpPr/>
          <p:nvPr/>
        </p:nvSpPr>
        <p:spPr>
          <a:xfrm>
            <a:off x="4733663" y="1294150"/>
            <a:ext cx="1541700" cy="478200"/>
          </a:xfrm>
          <a:prstGeom prst="rightArrow">
            <a:avLst>
              <a:gd fmla="val 50000" name="adj1"/>
              <a:gd fmla="val 50000" name="adj2"/>
            </a:avLst>
          </a:prstGeom>
          <a:solidFill>
            <a:schemeClr val="lt2"/>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196" name="Google Shape;2196;p121"/>
          <p:cNvSpPr/>
          <p:nvPr/>
        </p:nvSpPr>
        <p:spPr>
          <a:xfrm>
            <a:off x="6706038" y="1345875"/>
            <a:ext cx="2008500" cy="329400"/>
          </a:xfrm>
          <a:prstGeom prst="rect">
            <a:avLst/>
          </a:prstGeom>
          <a:solidFill>
            <a:schemeClr val="lt2"/>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Final Results</a:t>
            </a:r>
            <a:endParaRPr>
              <a:latin typeface="Roboto"/>
              <a:ea typeface="Roboto"/>
              <a:cs typeface="Roboto"/>
              <a:sym typeface="Roboto"/>
            </a:endParaRPr>
          </a:p>
        </p:txBody>
      </p:sp>
      <p:sp>
        <p:nvSpPr>
          <p:cNvPr id="2197" name="Google Shape;2197;p121"/>
          <p:cNvSpPr txBox="1"/>
          <p:nvPr/>
        </p:nvSpPr>
        <p:spPr>
          <a:xfrm>
            <a:off x="429463" y="1808950"/>
            <a:ext cx="3894900" cy="329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 sz="1200">
                <a:solidFill>
                  <a:srgbClr val="073763"/>
                </a:solidFill>
                <a:latin typeface="Roboto Mono"/>
                <a:ea typeface="Roboto Mono"/>
                <a:cs typeface="Roboto Mono"/>
                <a:sym typeface="Roboto Mono"/>
              </a:rPr>
              <a:t> </a:t>
            </a:r>
            <a:r>
              <a:rPr lang="en" sz="1200">
                <a:solidFill>
                  <a:srgbClr val="073763"/>
                </a:solidFill>
                <a:latin typeface="Roboto Mono"/>
                <a:ea typeface="Roboto Mono"/>
                <a:cs typeface="Roboto Mono"/>
                <a:sym typeface="Roboto Mono"/>
              </a:rPr>
              <a:t>source=access_30Day.log</a:t>
            </a:r>
            <a:r>
              <a:rPr lang="en" sz="1200">
                <a:latin typeface="Roboto Mono"/>
                <a:ea typeface="Roboto Mono"/>
                <a:cs typeface="Roboto Mono"/>
                <a:sym typeface="Roboto Mono"/>
              </a:rPr>
              <a:t>   </a:t>
            </a:r>
            <a:r>
              <a:rPr lang="en" sz="1200">
                <a:solidFill>
                  <a:srgbClr val="990000"/>
                </a:solidFill>
                <a:latin typeface="Roboto Mono"/>
                <a:ea typeface="Roboto Mono"/>
                <a:cs typeface="Roboto Mono"/>
                <a:sym typeface="Roboto Mono"/>
              </a:rPr>
              <a:t>status = 500</a:t>
            </a:r>
            <a:endParaRPr sz="1200">
              <a:solidFill>
                <a:srgbClr val="990000"/>
              </a:solidFill>
              <a:latin typeface="Roboto Mono"/>
              <a:ea typeface="Roboto Mono"/>
              <a:cs typeface="Roboto Mono"/>
              <a:sym typeface="Roboto Mono"/>
            </a:endParaRPr>
          </a:p>
        </p:txBody>
      </p:sp>
      <p:sp>
        <p:nvSpPr>
          <p:cNvPr id="2198" name="Google Shape;2198;p121"/>
          <p:cNvSpPr txBox="1"/>
          <p:nvPr/>
        </p:nvSpPr>
        <p:spPr>
          <a:xfrm>
            <a:off x="4452563" y="1824338"/>
            <a:ext cx="2103900" cy="329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 sz="1200">
                <a:solidFill>
                  <a:srgbClr val="351C75"/>
                </a:solidFill>
                <a:latin typeface="Roboto Mono"/>
                <a:ea typeface="Roboto Mono"/>
                <a:cs typeface="Roboto Mono"/>
                <a:sym typeface="Roboto Mono"/>
              </a:rPr>
              <a:t>Top limit= 5 useragent</a:t>
            </a:r>
            <a:endParaRPr sz="1200">
              <a:solidFill>
                <a:srgbClr val="351C75"/>
              </a:solidFill>
              <a:latin typeface="Roboto Mono"/>
              <a:ea typeface="Roboto Mono"/>
              <a:cs typeface="Roboto Mono"/>
              <a:sym typeface="Roboto Mono"/>
            </a:endParaRPr>
          </a:p>
        </p:txBody>
      </p:sp>
      <p:sp>
        <p:nvSpPr>
          <p:cNvPr id="2199" name="Google Shape;2199;p121"/>
          <p:cNvSpPr txBox="1"/>
          <p:nvPr/>
        </p:nvSpPr>
        <p:spPr>
          <a:xfrm>
            <a:off x="6759188" y="1808950"/>
            <a:ext cx="1806600" cy="329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sz="1200">
                <a:solidFill>
                  <a:srgbClr val="741B47"/>
                </a:solidFill>
                <a:latin typeface="Roboto Mono"/>
                <a:ea typeface="Roboto Mono"/>
                <a:cs typeface="Roboto Mono"/>
                <a:sym typeface="Roboto Mono"/>
              </a:rPr>
              <a:t>f</a:t>
            </a:r>
            <a:r>
              <a:rPr lang="en" sz="1200">
                <a:solidFill>
                  <a:srgbClr val="741B47"/>
                </a:solidFill>
                <a:latin typeface="Roboto Mono"/>
                <a:ea typeface="Roboto Mono"/>
                <a:cs typeface="Roboto Mono"/>
                <a:sym typeface="Roboto Mono"/>
              </a:rPr>
              <a:t>ields - percent</a:t>
            </a:r>
            <a:endParaRPr sz="1200">
              <a:solidFill>
                <a:srgbClr val="741B47"/>
              </a:solidFill>
              <a:latin typeface="Roboto Mono"/>
              <a:ea typeface="Roboto Mono"/>
              <a:cs typeface="Roboto Mono"/>
              <a:sym typeface="Roboto Mono"/>
            </a:endParaRPr>
          </a:p>
        </p:txBody>
      </p:sp>
      <p:cxnSp>
        <p:nvCxnSpPr>
          <p:cNvPr id="2200" name="Google Shape;2200;p121"/>
          <p:cNvCxnSpPr/>
          <p:nvPr/>
        </p:nvCxnSpPr>
        <p:spPr>
          <a:xfrm>
            <a:off x="4368088" y="1862050"/>
            <a:ext cx="0" cy="276300"/>
          </a:xfrm>
          <a:prstGeom prst="straightConnector1">
            <a:avLst/>
          </a:prstGeom>
          <a:noFill/>
          <a:ln cap="flat" cmpd="sng" w="28575">
            <a:solidFill>
              <a:srgbClr val="6AA84F"/>
            </a:solidFill>
            <a:prstDash val="solid"/>
            <a:round/>
            <a:headEnd len="med" w="med" type="none"/>
            <a:tailEnd len="med" w="med" type="none"/>
          </a:ln>
        </p:spPr>
      </p:cxnSp>
      <p:cxnSp>
        <p:nvCxnSpPr>
          <p:cNvPr id="2201" name="Google Shape;2201;p121"/>
          <p:cNvCxnSpPr/>
          <p:nvPr/>
        </p:nvCxnSpPr>
        <p:spPr>
          <a:xfrm>
            <a:off x="6610538" y="1862050"/>
            <a:ext cx="0" cy="276300"/>
          </a:xfrm>
          <a:prstGeom prst="straightConnector1">
            <a:avLst/>
          </a:prstGeom>
          <a:noFill/>
          <a:ln cap="flat" cmpd="sng" w="28575">
            <a:solidFill>
              <a:srgbClr val="6AA84F"/>
            </a:solidFill>
            <a:prstDash val="solid"/>
            <a:round/>
            <a:headEnd len="med" w="med" type="none"/>
            <a:tailEnd len="med" w="med" type="none"/>
          </a:ln>
        </p:spPr>
      </p:cxnSp>
      <p:sp>
        <p:nvSpPr>
          <p:cNvPr id="2202" name="Google Shape;2202;p121"/>
          <p:cNvSpPr txBox="1"/>
          <p:nvPr/>
        </p:nvSpPr>
        <p:spPr>
          <a:xfrm>
            <a:off x="1108738" y="1637625"/>
            <a:ext cx="8928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Roboto Light"/>
                <a:ea typeface="Roboto Light"/>
                <a:cs typeface="Roboto Light"/>
                <a:sym typeface="Roboto Light"/>
              </a:rPr>
              <a:t>search</a:t>
            </a:r>
            <a:endParaRPr i="1">
              <a:latin typeface="Roboto Light"/>
              <a:ea typeface="Roboto Light"/>
              <a:cs typeface="Roboto Light"/>
              <a:sym typeface="Roboto Light"/>
            </a:endParaRPr>
          </a:p>
        </p:txBody>
      </p:sp>
      <p:sp>
        <p:nvSpPr>
          <p:cNvPr id="2203" name="Google Shape;2203;p121"/>
          <p:cNvSpPr txBox="1"/>
          <p:nvPr/>
        </p:nvSpPr>
        <p:spPr>
          <a:xfrm>
            <a:off x="2583788" y="1353163"/>
            <a:ext cx="5250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Light"/>
                <a:ea typeface="Roboto Light"/>
                <a:cs typeface="Roboto Light"/>
                <a:sym typeface="Roboto Light"/>
              </a:rPr>
              <a:t>AND</a:t>
            </a:r>
            <a:endParaRPr sz="1200">
              <a:latin typeface="Roboto Light"/>
              <a:ea typeface="Roboto Light"/>
              <a:cs typeface="Roboto Light"/>
              <a:sym typeface="Roboto Light"/>
            </a:endParaRPr>
          </a:p>
        </p:txBody>
      </p:sp>
      <p:graphicFrame>
        <p:nvGraphicFramePr>
          <p:cNvPr id="2204" name="Google Shape;2204;p121"/>
          <p:cNvGraphicFramePr/>
          <p:nvPr/>
        </p:nvGraphicFramePr>
        <p:xfrm>
          <a:off x="4602163" y="2594738"/>
          <a:ext cx="3000000" cy="3000000"/>
        </p:xfrm>
        <a:graphic>
          <a:graphicData uri="http://schemas.openxmlformats.org/drawingml/2006/table">
            <a:tbl>
              <a:tblPr>
                <a:noFill/>
                <a:tableStyleId>{0E34FE2E-022C-4088-9E52-FEB838717B41}</a:tableStyleId>
              </a:tblPr>
              <a:tblGrid>
                <a:gridCol w="611950"/>
                <a:gridCol w="597325"/>
                <a:gridCol w="597325"/>
              </a:tblGrid>
              <a:tr h="332350">
                <a:tc>
                  <a:txBody>
                    <a:bodyPr>
                      <a:noAutofit/>
                    </a:bodyPr>
                    <a:lstStyle/>
                    <a:p>
                      <a:pPr indent="0" lvl="0" marL="0" rtl="0" algn="ctr">
                        <a:spcBef>
                          <a:spcPts val="0"/>
                        </a:spcBef>
                        <a:spcAft>
                          <a:spcPts val="0"/>
                        </a:spcAft>
                        <a:buNone/>
                      </a:pPr>
                      <a:r>
                        <a:rPr lang="en" sz="1000">
                          <a:solidFill>
                            <a:srgbClr val="FFFFFF"/>
                          </a:solidFill>
                          <a:latin typeface="Roboto Light"/>
                          <a:ea typeface="Roboto Light"/>
                          <a:cs typeface="Roboto Light"/>
                          <a:sym typeface="Roboto Light"/>
                        </a:rPr>
                        <a:t>useragent</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74EA7"/>
                    </a:solidFill>
                  </a:tcPr>
                </a:tc>
                <a:tc>
                  <a:txBody>
                    <a:bodyPr>
                      <a:noAutofit/>
                    </a:bodyPr>
                    <a:lstStyle/>
                    <a:p>
                      <a:pPr indent="0" lvl="0" marL="0" rtl="0" algn="ctr">
                        <a:spcBef>
                          <a:spcPts val="0"/>
                        </a:spcBef>
                        <a:spcAft>
                          <a:spcPts val="0"/>
                        </a:spcAft>
                        <a:buNone/>
                      </a:pPr>
                      <a:r>
                        <a:rPr lang="en" sz="1000">
                          <a:solidFill>
                            <a:srgbClr val="FFFFFF"/>
                          </a:solidFill>
                          <a:latin typeface="Roboto Light"/>
                          <a:ea typeface="Roboto Light"/>
                          <a:cs typeface="Roboto Light"/>
                          <a:sym typeface="Roboto Light"/>
                        </a:rPr>
                        <a:t> count</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74EA7"/>
                    </a:solidFill>
                  </a:tcPr>
                </a:tc>
                <a:tc>
                  <a:txBody>
                    <a:bodyPr>
                      <a:noAutofit/>
                    </a:bodyPr>
                    <a:lstStyle/>
                    <a:p>
                      <a:pPr indent="0" lvl="0" marL="0" rtl="0" algn="ctr">
                        <a:spcBef>
                          <a:spcPts val="0"/>
                        </a:spcBef>
                        <a:spcAft>
                          <a:spcPts val="0"/>
                        </a:spcAft>
                        <a:buNone/>
                      </a:pPr>
                      <a:r>
                        <a:rPr lang="en" sz="1000">
                          <a:solidFill>
                            <a:srgbClr val="FFFFFF"/>
                          </a:solidFill>
                          <a:latin typeface="Roboto Light"/>
                          <a:ea typeface="Roboto Light"/>
                          <a:cs typeface="Roboto Light"/>
                          <a:sym typeface="Roboto Light"/>
                        </a:rPr>
                        <a:t>percent</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74EA7"/>
                    </a:solidFill>
                  </a:tcPr>
                </a:tc>
              </a:tr>
              <a:tr h="352775">
                <a:tc>
                  <a:txBody>
                    <a:bodyPr>
                      <a:noAutofit/>
                    </a:bodyPr>
                    <a:lstStyle/>
                    <a:p>
                      <a:pPr indent="0" lvl="0" marL="0" rtl="0" algn="ctr">
                        <a:spcBef>
                          <a:spcPts val="0"/>
                        </a:spcBef>
                        <a:spcAft>
                          <a:spcPts val="0"/>
                        </a:spcAft>
                        <a:buNone/>
                      </a:pPr>
                      <a:r>
                        <a:rPr lang="en" sz="1000">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478</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23.355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282050">
                <a:tc>
                  <a:txBody>
                    <a:bodyPr>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192</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9.393</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352775">
                <a:tc>
                  <a:txBody>
                    <a:bodyPr>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176</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8.010</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317425">
                <a:tc>
                  <a:txBody>
                    <a:bodyPr>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173</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4.403</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335100">
                <a:tc>
                  <a:txBody>
                    <a:bodyPr>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166</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8.121</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bl>
          </a:graphicData>
        </a:graphic>
      </p:graphicFrame>
      <p:sp>
        <p:nvSpPr>
          <p:cNvPr id="2205" name="Google Shape;2205;p121"/>
          <p:cNvSpPr txBox="1"/>
          <p:nvPr/>
        </p:nvSpPr>
        <p:spPr>
          <a:xfrm>
            <a:off x="4894363" y="2228400"/>
            <a:ext cx="1222200" cy="2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1,185 events</a:t>
            </a:r>
            <a:endParaRPr>
              <a:latin typeface="Roboto Light"/>
              <a:ea typeface="Roboto Light"/>
              <a:cs typeface="Roboto Light"/>
              <a:sym typeface="Roboto Light"/>
            </a:endParaRPr>
          </a:p>
        </p:txBody>
      </p:sp>
      <p:sp>
        <p:nvSpPr>
          <p:cNvPr id="2206" name="Google Shape;2206;p121"/>
          <p:cNvSpPr txBox="1"/>
          <p:nvPr/>
        </p:nvSpPr>
        <p:spPr>
          <a:xfrm>
            <a:off x="2955300" y="2197625"/>
            <a:ext cx="1222200" cy="2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2,044</a:t>
            </a:r>
            <a:r>
              <a:rPr lang="en">
                <a:latin typeface="Roboto Light"/>
                <a:ea typeface="Roboto Light"/>
                <a:cs typeface="Roboto Light"/>
                <a:sym typeface="Roboto Light"/>
              </a:rPr>
              <a:t> events</a:t>
            </a:r>
            <a:endParaRPr>
              <a:latin typeface="Roboto Light"/>
              <a:ea typeface="Roboto Light"/>
              <a:cs typeface="Roboto Light"/>
              <a:sym typeface="Roboto Light"/>
            </a:endParaRPr>
          </a:p>
        </p:txBody>
      </p:sp>
      <p:sp>
        <p:nvSpPr>
          <p:cNvPr id="2207" name="Google Shape;2207;p121"/>
          <p:cNvSpPr txBox="1"/>
          <p:nvPr/>
        </p:nvSpPr>
        <p:spPr>
          <a:xfrm>
            <a:off x="924938" y="2228400"/>
            <a:ext cx="1458000" cy="2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131,645</a:t>
            </a:r>
            <a:r>
              <a:rPr lang="en">
                <a:latin typeface="Roboto Light"/>
                <a:ea typeface="Roboto Light"/>
                <a:cs typeface="Roboto Light"/>
                <a:sym typeface="Roboto Light"/>
              </a:rPr>
              <a:t> events</a:t>
            </a:r>
            <a:endParaRPr>
              <a:latin typeface="Roboto Light"/>
              <a:ea typeface="Roboto Light"/>
              <a:cs typeface="Roboto Light"/>
              <a:sym typeface="Roboto Light"/>
            </a:endParaRPr>
          </a:p>
        </p:txBody>
      </p:sp>
      <p:graphicFrame>
        <p:nvGraphicFramePr>
          <p:cNvPr id="2208" name="Google Shape;2208;p121"/>
          <p:cNvGraphicFramePr/>
          <p:nvPr/>
        </p:nvGraphicFramePr>
        <p:xfrm>
          <a:off x="2913400" y="2678225"/>
          <a:ext cx="3000000" cy="3000000"/>
        </p:xfrm>
        <a:graphic>
          <a:graphicData uri="http://schemas.openxmlformats.org/drawingml/2006/table">
            <a:tbl>
              <a:tblPr>
                <a:noFill/>
                <a:tableStyleId>{0E34FE2E-022C-4088-9E52-FEB838717B41}</a:tableStyleId>
              </a:tblPr>
              <a:tblGrid>
                <a:gridCol w="326500"/>
                <a:gridCol w="326500"/>
                <a:gridCol w="326500"/>
                <a:gridCol w="326500"/>
              </a:tblGrid>
              <a:tr h="202425">
                <a:tc>
                  <a:txBody>
                    <a:bodyPr>
                      <a:noAutofit/>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noAutofit/>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r>
              <a:tr h="193425">
                <a:tc>
                  <a:txBody>
                    <a:bodyPr>
                      <a:noAutofit/>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bl>
          </a:graphicData>
        </a:graphic>
      </p:graphicFrame>
      <p:sp>
        <p:nvSpPr>
          <p:cNvPr id="2209" name="Google Shape;2209;p121"/>
          <p:cNvSpPr txBox="1"/>
          <p:nvPr/>
        </p:nvSpPr>
        <p:spPr>
          <a:xfrm>
            <a:off x="3073200" y="3043613"/>
            <a:ext cx="943800" cy="8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a:t>
            </a:r>
            <a:endParaRPr>
              <a:solidFill>
                <a:schemeClr val="dk1"/>
              </a:solidFill>
            </a:endParaRPr>
          </a:p>
        </p:txBody>
      </p:sp>
      <p:graphicFrame>
        <p:nvGraphicFramePr>
          <p:cNvPr id="2210" name="Google Shape;2210;p121"/>
          <p:cNvGraphicFramePr/>
          <p:nvPr/>
        </p:nvGraphicFramePr>
        <p:xfrm>
          <a:off x="819838" y="2642375"/>
          <a:ext cx="3000000" cy="3000000"/>
        </p:xfrm>
        <a:graphic>
          <a:graphicData uri="http://schemas.openxmlformats.org/drawingml/2006/table">
            <a:tbl>
              <a:tblPr>
                <a:noFill/>
                <a:tableStyleId>{0E34FE2E-022C-4088-9E52-FEB838717B41}</a:tableStyleId>
              </a:tblPr>
              <a:tblGrid>
                <a:gridCol w="417050"/>
                <a:gridCol w="417050"/>
                <a:gridCol w="417050"/>
                <a:gridCol w="417050"/>
              </a:tblGrid>
              <a:tr h="267500">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r>
              <a:tr h="267500">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67500">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67500">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67500">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sp>
        <p:nvSpPr>
          <p:cNvPr id="2211" name="Google Shape;2211;p121"/>
          <p:cNvSpPr txBox="1"/>
          <p:nvPr/>
        </p:nvSpPr>
        <p:spPr>
          <a:xfrm>
            <a:off x="1057738" y="4073688"/>
            <a:ext cx="943800" cy="8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ctr">
              <a:spcBef>
                <a:spcPts val="0"/>
              </a:spcBef>
              <a:spcAft>
                <a:spcPts val="0"/>
              </a:spcAft>
              <a:buNone/>
            </a:pPr>
            <a:r>
              <a:rPr lang="en">
                <a:solidFill>
                  <a:schemeClr val="dk1"/>
                </a:solidFill>
              </a:rPr>
              <a:t>……….</a:t>
            </a:r>
            <a:endParaRPr>
              <a:solidFill>
                <a:schemeClr val="dk1"/>
              </a:solidFill>
            </a:endParaRPr>
          </a:p>
        </p:txBody>
      </p:sp>
      <p:graphicFrame>
        <p:nvGraphicFramePr>
          <p:cNvPr id="2212" name="Google Shape;2212;p121"/>
          <p:cNvGraphicFramePr/>
          <p:nvPr/>
        </p:nvGraphicFramePr>
        <p:xfrm>
          <a:off x="7121613" y="2642363"/>
          <a:ext cx="3000000" cy="3000000"/>
        </p:xfrm>
        <a:graphic>
          <a:graphicData uri="http://schemas.openxmlformats.org/drawingml/2006/table">
            <a:tbl>
              <a:tblPr>
                <a:noFill/>
                <a:tableStyleId>{0E34FE2E-022C-4088-9E52-FEB838717B41}</a:tableStyleId>
              </a:tblPr>
              <a:tblGrid>
                <a:gridCol w="611950"/>
                <a:gridCol w="597325"/>
              </a:tblGrid>
              <a:tr h="332350">
                <a:tc>
                  <a:txBody>
                    <a:bodyPr>
                      <a:noAutofit/>
                    </a:bodyPr>
                    <a:lstStyle/>
                    <a:p>
                      <a:pPr indent="0" lvl="0" marL="0" rtl="0" algn="ctr">
                        <a:spcBef>
                          <a:spcPts val="0"/>
                        </a:spcBef>
                        <a:spcAft>
                          <a:spcPts val="0"/>
                        </a:spcAft>
                        <a:buNone/>
                      </a:pPr>
                      <a:r>
                        <a:rPr lang="en" sz="1000">
                          <a:solidFill>
                            <a:srgbClr val="FFFFFF"/>
                          </a:solidFill>
                          <a:latin typeface="Roboto Light"/>
                          <a:ea typeface="Roboto Light"/>
                          <a:cs typeface="Roboto Light"/>
                          <a:sym typeface="Roboto Light"/>
                        </a:rPr>
                        <a:t>useragent</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41B47"/>
                    </a:solidFill>
                  </a:tcPr>
                </a:tc>
                <a:tc>
                  <a:txBody>
                    <a:bodyPr>
                      <a:noAutofit/>
                    </a:bodyPr>
                    <a:lstStyle/>
                    <a:p>
                      <a:pPr indent="0" lvl="0" marL="0" rtl="0" algn="ctr">
                        <a:spcBef>
                          <a:spcPts val="0"/>
                        </a:spcBef>
                        <a:spcAft>
                          <a:spcPts val="0"/>
                        </a:spcAft>
                        <a:buNone/>
                      </a:pPr>
                      <a:r>
                        <a:rPr lang="en" sz="1000">
                          <a:solidFill>
                            <a:srgbClr val="FFFFFF"/>
                          </a:solidFill>
                          <a:latin typeface="Roboto Light"/>
                          <a:ea typeface="Roboto Light"/>
                          <a:cs typeface="Roboto Light"/>
                          <a:sym typeface="Roboto Light"/>
                        </a:rPr>
                        <a:t> count</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41B47"/>
                    </a:solidFill>
                  </a:tcPr>
                </a:tc>
              </a:tr>
              <a:tr h="352775">
                <a:tc>
                  <a:txBody>
                    <a:bodyPr>
                      <a:noAutofit/>
                    </a:bodyPr>
                    <a:lstStyle/>
                    <a:p>
                      <a:pPr indent="0" lvl="0" marL="0" rtl="0" algn="ctr">
                        <a:spcBef>
                          <a:spcPts val="0"/>
                        </a:spcBef>
                        <a:spcAft>
                          <a:spcPts val="0"/>
                        </a:spcAft>
                        <a:buNone/>
                      </a:pPr>
                      <a:r>
                        <a:rPr lang="en" sz="1000">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478</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282050">
                <a:tc>
                  <a:txBody>
                    <a:bodyPr>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192</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352775">
                <a:tc>
                  <a:txBody>
                    <a:bodyPr>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176</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317425">
                <a:tc>
                  <a:txBody>
                    <a:bodyPr>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173</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335100">
                <a:tc>
                  <a:txBody>
                    <a:bodyPr>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166</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bl>
          </a:graphicData>
        </a:graphic>
      </p:graphicFrame>
      <p:sp>
        <p:nvSpPr>
          <p:cNvPr id="2213" name="Google Shape;2213;p121"/>
          <p:cNvSpPr txBox="1"/>
          <p:nvPr/>
        </p:nvSpPr>
        <p:spPr>
          <a:xfrm>
            <a:off x="7051388" y="2272025"/>
            <a:ext cx="1222200" cy="2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1,185 events</a:t>
            </a:r>
            <a:endParaRPr>
              <a:latin typeface="Roboto Light"/>
              <a:ea typeface="Roboto Light"/>
              <a:cs typeface="Roboto Light"/>
              <a:sym typeface="Roboto Light"/>
            </a:endParaRPr>
          </a:p>
        </p:txBody>
      </p:sp>
      <p:cxnSp>
        <p:nvCxnSpPr>
          <p:cNvPr id="2214" name="Google Shape;2214;p121"/>
          <p:cNvCxnSpPr/>
          <p:nvPr/>
        </p:nvCxnSpPr>
        <p:spPr>
          <a:xfrm>
            <a:off x="4368088" y="2323550"/>
            <a:ext cx="0" cy="2231700"/>
          </a:xfrm>
          <a:prstGeom prst="straightConnector1">
            <a:avLst/>
          </a:prstGeom>
          <a:noFill/>
          <a:ln cap="flat" cmpd="sng" w="28575">
            <a:solidFill>
              <a:srgbClr val="6AA84F"/>
            </a:solidFill>
            <a:prstDash val="solid"/>
            <a:round/>
            <a:headEnd len="med" w="med" type="none"/>
            <a:tailEnd len="med" w="med" type="none"/>
          </a:ln>
        </p:spPr>
      </p:cxnSp>
      <p:cxnSp>
        <p:nvCxnSpPr>
          <p:cNvPr id="2215" name="Google Shape;2215;p121"/>
          <p:cNvCxnSpPr/>
          <p:nvPr/>
        </p:nvCxnSpPr>
        <p:spPr>
          <a:xfrm>
            <a:off x="6610538" y="2332313"/>
            <a:ext cx="0" cy="2231700"/>
          </a:xfrm>
          <a:prstGeom prst="straightConnector1">
            <a:avLst/>
          </a:prstGeom>
          <a:noFill/>
          <a:ln cap="flat" cmpd="sng" w="28575">
            <a:solidFill>
              <a:srgbClr val="6AA84F"/>
            </a:solidFill>
            <a:prstDash val="solid"/>
            <a:round/>
            <a:headEnd len="med" w="med" type="none"/>
            <a:tailEnd len="med" w="med" type="none"/>
          </a:ln>
        </p:spPr>
      </p:cxnSp>
      <p:sp>
        <p:nvSpPr>
          <p:cNvPr id="2216" name="Google Shape;2216;p121"/>
          <p:cNvSpPr txBox="1"/>
          <p:nvPr/>
        </p:nvSpPr>
        <p:spPr>
          <a:xfrm>
            <a:off x="333175" y="700688"/>
            <a:ext cx="85365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source=access_30DAY.log status=500 | top limit=5 useragent</a:t>
            </a:r>
            <a:endParaRPr sz="1800">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6" name="Google Shape;203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37" name="Google Shape;203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8" name="Google Shape;2038;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9" name="Google Shape;2039;p104"/>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SPL to create advanced searches.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Describe how pipes are used to chain together a series of SPL commands.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statistical methods such as frequencies , baselines, and thresholds.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Analyze events to develop baselines and thresholds.</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800">
              <a:latin typeface="Roboto Light"/>
              <a:ea typeface="Roboto Light"/>
              <a:cs typeface="Roboto Light"/>
              <a:sym typeface="Roboto Light"/>
            </a:endParaRPr>
          </a:p>
        </p:txBody>
      </p:sp>
      <p:sp>
        <p:nvSpPr>
          <p:cNvPr id="2040" name="Google Shape;2040;p104"/>
          <p:cNvSpPr/>
          <p:nvPr/>
        </p:nvSpPr>
        <p:spPr>
          <a:xfrm>
            <a:off x="476975" y="1385699"/>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p:nvPr/>
        </p:nvSpPr>
        <p:spPr>
          <a:xfrm>
            <a:off x="476975" y="1793149"/>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4"/>
          <p:cNvSpPr/>
          <p:nvPr/>
        </p:nvSpPr>
        <p:spPr>
          <a:xfrm>
            <a:off x="476975" y="2184674"/>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4"/>
          <p:cNvSpPr/>
          <p:nvPr/>
        </p:nvSpPr>
        <p:spPr>
          <a:xfrm>
            <a:off x="476975" y="2587774"/>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0" name="Shape 2220"/>
        <p:cNvGrpSpPr/>
        <p:nvPr/>
      </p:nvGrpSpPr>
      <p:grpSpPr>
        <a:xfrm>
          <a:off x="0" y="0"/>
          <a:ext cx="0" cy="0"/>
          <a:chOff x="0" y="0"/>
          <a:chExt cx="0" cy="0"/>
        </a:xfrm>
      </p:grpSpPr>
      <p:sp>
        <p:nvSpPr>
          <p:cNvPr id="2221" name="Google Shape;222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2" name="Google Shape;2222;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3" name="Google Shape;2223;p12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Traveling down the Pipeline</a:t>
            </a:r>
            <a:endParaRPr/>
          </a:p>
        </p:txBody>
      </p:sp>
      <p:sp>
        <p:nvSpPr>
          <p:cNvPr id="2224" name="Google Shape;2224;p122"/>
          <p:cNvSpPr txBox="1"/>
          <p:nvPr/>
        </p:nvSpPr>
        <p:spPr>
          <a:xfrm>
            <a:off x="2812275" y="726925"/>
            <a:ext cx="2719800" cy="1193400"/>
          </a:xfrm>
          <a:prstGeom prst="rect">
            <a:avLst/>
          </a:prstGeom>
          <a:noFill/>
          <a:ln>
            <a:noFill/>
          </a:ln>
        </p:spPr>
        <p:txBody>
          <a:bodyPr anchorCtr="0" anchor="t" bIns="91425" lIns="91425" spcFirstLastPara="1" rIns="91425" wrap="square" tIns="91425">
            <a:noAutofit/>
          </a:bodyPr>
          <a:lstStyle/>
          <a:p>
            <a:pPr indent="-285750" lvl="0" marL="457200" rtl="0" algn="l">
              <a:lnSpc>
                <a:spcPct val="100000"/>
              </a:lnSpc>
              <a:spcBef>
                <a:spcPts val="0"/>
              </a:spcBef>
              <a:spcAft>
                <a:spcPts val="0"/>
              </a:spcAft>
              <a:buClr>
                <a:schemeClr val="dk1"/>
              </a:buClr>
              <a:buSzPts val="900"/>
              <a:buFont typeface="Roboto Mono"/>
              <a:buChar char="☐"/>
            </a:pPr>
            <a:r>
              <a:rPr lang="en" sz="900">
                <a:solidFill>
                  <a:schemeClr val="dk1"/>
                </a:solidFill>
                <a:latin typeface="Roboto Mono"/>
                <a:ea typeface="Roboto Mono"/>
                <a:cs typeface="Roboto Mono"/>
                <a:sym typeface="Roboto Mono"/>
              </a:rPr>
              <a:t>source=access_30Day.log</a:t>
            </a:r>
            <a:endParaRPr sz="900">
              <a:solidFill>
                <a:schemeClr val="dk1"/>
              </a:solidFill>
              <a:latin typeface="Roboto Mono"/>
              <a:ea typeface="Roboto Mono"/>
              <a:cs typeface="Roboto Mono"/>
              <a:sym typeface="Roboto Mono"/>
            </a:endParaRPr>
          </a:p>
          <a:p>
            <a:pPr indent="-285750" lvl="0" marL="457200" rtl="0" algn="l">
              <a:lnSpc>
                <a:spcPct val="100000"/>
              </a:lnSpc>
              <a:spcBef>
                <a:spcPts val="400"/>
              </a:spcBef>
              <a:spcAft>
                <a:spcPts val="0"/>
              </a:spcAft>
              <a:buClr>
                <a:schemeClr val="dk1"/>
              </a:buClr>
              <a:buSzPts val="900"/>
              <a:buFont typeface="Roboto Mono"/>
              <a:buChar char="☐"/>
            </a:pPr>
            <a:r>
              <a:rPr lang="en" sz="900">
                <a:solidFill>
                  <a:schemeClr val="dk1"/>
                </a:solidFill>
                <a:latin typeface="Roboto Mono"/>
                <a:ea typeface="Roboto Mono"/>
                <a:cs typeface="Roboto Mono"/>
                <a:sym typeface="Roboto Mono"/>
              </a:rPr>
              <a:t>status=500 (status field)</a:t>
            </a:r>
            <a:endParaRPr sz="900">
              <a:solidFill>
                <a:schemeClr val="dk1"/>
              </a:solidFill>
              <a:latin typeface="Roboto Mono"/>
              <a:ea typeface="Roboto Mono"/>
              <a:cs typeface="Roboto Mono"/>
              <a:sym typeface="Roboto Mono"/>
            </a:endParaRPr>
          </a:p>
          <a:p>
            <a:pPr indent="-285750" lvl="0" marL="457200" rtl="0" algn="l">
              <a:lnSpc>
                <a:spcPct val="100000"/>
              </a:lnSpc>
              <a:spcBef>
                <a:spcPts val="400"/>
              </a:spcBef>
              <a:spcAft>
                <a:spcPts val="0"/>
              </a:spcAft>
              <a:buClr>
                <a:schemeClr val="dk1"/>
              </a:buClr>
              <a:buSzPts val="900"/>
              <a:buFont typeface="Roboto Mono"/>
              <a:buChar char="☐"/>
            </a:pPr>
            <a:r>
              <a:rPr lang="en" sz="900">
                <a:solidFill>
                  <a:schemeClr val="dk1"/>
                </a:solidFill>
                <a:latin typeface="Roboto Mono"/>
                <a:ea typeface="Roboto Mono"/>
                <a:cs typeface="Roboto Mono"/>
                <a:sym typeface="Roboto Mono"/>
              </a:rPr>
              <a:t>top limit= 5 useragent (The first pipe)</a:t>
            </a:r>
            <a:endParaRPr sz="900">
              <a:solidFill>
                <a:schemeClr val="dk1"/>
              </a:solidFill>
              <a:latin typeface="Roboto Mono"/>
              <a:ea typeface="Roboto Mono"/>
              <a:cs typeface="Roboto Mono"/>
              <a:sym typeface="Roboto Mono"/>
            </a:endParaRPr>
          </a:p>
          <a:p>
            <a:pPr indent="-285750" lvl="0" marL="457200" rtl="0" algn="l">
              <a:lnSpc>
                <a:spcPct val="100000"/>
              </a:lnSpc>
              <a:spcBef>
                <a:spcPts val="400"/>
              </a:spcBef>
              <a:spcAft>
                <a:spcPts val="400"/>
              </a:spcAft>
              <a:buClr>
                <a:schemeClr val="dk1"/>
              </a:buClr>
              <a:buSzPts val="900"/>
              <a:buFont typeface="Roboto Mono"/>
              <a:buChar char="☐"/>
            </a:pPr>
            <a:r>
              <a:rPr lang="en" sz="900">
                <a:solidFill>
                  <a:schemeClr val="dk1"/>
                </a:solidFill>
                <a:latin typeface="Roboto Mono"/>
                <a:ea typeface="Roboto Mono"/>
                <a:cs typeface="Roboto Mono"/>
                <a:sym typeface="Roboto Mono"/>
              </a:rPr>
              <a:t>fields - percent (The second pipe)</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8" name="Shape 2228"/>
        <p:cNvGrpSpPr/>
        <p:nvPr/>
      </p:nvGrpSpPr>
      <p:grpSpPr>
        <a:xfrm>
          <a:off x="0" y="0"/>
          <a:ext cx="0" cy="0"/>
          <a:chOff x="0" y="0"/>
          <a:chExt cx="0" cy="0"/>
        </a:xfrm>
      </p:grpSpPr>
      <p:sp>
        <p:nvSpPr>
          <p:cNvPr id="2229" name="Google Shape;2229;p12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230" name="Google Shape;2230;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31" name="Google Shape;2231;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2" name="Google Shape;2232;p12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a:t>
            </a:r>
            <a:r>
              <a:rPr lang="en"/>
              <a:t>: </a:t>
            </a:r>
            <a:r>
              <a:rPr lang="en">
                <a:latin typeface="Roboto Light"/>
                <a:ea typeface="Roboto Light"/>
                <a:cs typeface="Roboto Light"/>
                <a:sym typeface="Roboto Light"/>
              </a:rPr>
              <a:t>Using Pipes in Splunk</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practice using the Splunk search pipeline using alert logs from SNORT IDS.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a:t>Instructions sent via Slack.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6" name="Shape 2236"/>
        <p:cNvGrpSpPr/>
        <p:nvPr/>
      </p:nvGrpSpPr>
      <p:grpSpPr>
        <a:xfrm>
          <a:off x="0" y="0"/>
          <a:ext cx="0" cy="0"/>
          <a:chOff x="0" y="0"/>
          <a:chExt cx="0" cy="0"/>
        </a:xfrm>
      </p:grpSpPr>
      <p:sp>
        <p:nvSpPr>
          <p:cNvPr id="2237" name="Google Shape;2237;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38" name="Google Shape;2238;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9" name="Google Shape;2239;p124"/>
          <p:cNvSpPr txBox="1"/>
          <p:nvPr/>
        </p:nvSpPr>
        <p:spPr>
          <a:xfrm>
            <a:off x="2573250" y="3557375"/>
            <a:ext cx="39975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Using Pipes in Splunk</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Google Shape;2244;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45" name="Google Shape;2245;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46" name="Google Shape;2246;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7" name="Google Shape;2247;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1" name="Shape 2251"/>
        <p:cNvGrpSpPr/>
        <p:nvPr/>
      </p:nvGrpSpPr>
      <p:grpSpPr>
        <a:xfrm>
          <a:off x="0" y="0"/>
          <a:ext cx="0" cy="0"/>
          <a:chOff x="0" y="0"/>
          <a:chExt cx="0" cy="0"/>
        </a:xfrm>
      </p:grpSpPr>
      <p:sp>
        <p:nvSpPr>
          <p:cNvPr id="2252" name="Google Shape;2252;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53" name="Google Shape;2253;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54" name="Google Shape;2254;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5" name="Google Shape;2255;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6" name="Google Shape;2256;p126"/>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Search command: </a:t>
            </a:r>
            <a:endParaRPr b="1"/>
          </a:p>
          <a:p>
            <a:pPr indent="0" lvl="0" marL="0" rtl="0" algn="l">
              <a:spcBef>
                <a:spcPts val="800"/>
              </a:spcBef>
              <a:spcAft>
                <a:spcPts val="800"/>
              </a:spcAft>
              <a:buNone/>
            </a:pPr>
            <a:r>
              <a:rPr lang="en">
                <a:highlight>
                  <a:srgbClr val="FFFF00"/>
                </a:highlight>
                <a:latin typeface="Roboto Mono"/>
                <a:ea typeface="Roboto Mono"/>
                <a:cs typeface="Roboto Mono"/>
                <a:sym typeface="Roboto Mono"/>
              </a:rPr>
              <a:t>source=alert_fast_000015.log name=”*port*” | top dest_ip</a:t>
            </a:r>
            <a:endParaRPr>
              <a:highlight>
                <a:srgbClr val="FFFF00"/>
              </a:highlight>
              <a:latin typeface="Roboto Mono"/>
              <a:ea typeface="Roboto Mono"/>
              <a:cs typeface="Roboto Mono"/>
              <a:sym typeface="Roboto Mono"/>
            </a:endParaRPr>
          </a:p>
        </p:txBody>
      </p:sp>
      <p:pic>
        <p:nvPicPr>
          <p:cNvPr id="2257" name="Google Shape;2257;p126"/>
          <p:cNvPicPr preferRelativeResize="0"/>
          <p:nvPr/>
        </p:nvPicPr>
        <p:blipFill>
          <a:blip r:embed="rId3">
            <a:alphaModFix/>
          </a:blip>
          <a:stretch>
            <a:fillRect/>
          </a:stretch>
        </p:blipFill>
        <p:spPr>
          <a:xfrm>
            <a:off x="1641175" y="2221300"/>
            <a:ext cx="5565275" cy="25463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1" name="Shape 2261"/>
        <p:cNvGrpSpPr/>
        <p:nvPr/>
      </p:nvGrpSpPr>
      <p:grpSpPr>
        <a:xfrm>
          <a:off x="0" y="0"/>
          <a:ext cx="0" cy="0"/>
          <a:chOff x="0" y="0"/>
          <a:chExt cx="0" cy="0"/>
        </a:xfrm>
      </p:grpSpPr>
      <p:sp>
        <p:nvSpPr>
          <p:cNvPr id="2262" name="Google Shape;2262;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63" name="Google Shape;2263;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64" name="Google Shape;2264;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5" name="Google Shape;2265;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6" name="Google Shape;2266;p127"/>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Search command: </a:t>
            </a:r>
            <a:endParaRPr b="1"/>
          </a:p>
          <a:p>
            <a:pPr indent="0" lvl="0" marL="0" rtl="0" algn="l">
              <a:spcBef>
                <a:spcPts val="800"/>
              </a:spcBef>
              <a:spcAft>
                <a:spcPts val="0"/>
              </a:spcAft>
              <a:buNone/>
            </a:pPr>
            <a:r>
              <a:rPr lang="en">
                <a:highlight>
                  <a:srgbClr val="FFFF00"/>
                </a:highlight>
                <a:latin typeface="Roboto Mono"/>
                <a:ea typeface="Roboto Mono"/>
                <a:cs typeface="Roboto Mono"/>
                <a:sym typeface="Roboto Mono"/>
              </a:rPr>
              <a:t>source=alert_fast_000015.log name=”*port*” | top dest_ip</a:t>
            </a:r>
            <a:endParaRPr>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b="1"/>
          </a:p>
          <a:p>
            <a:pPr indent="0" lvl="0" marL="0" rtl="0" algn="l">
              <a:spcBef>
                <a:spcPts val="800"/>
              </a:spcBef>
              <a:spcAft>
                <a:spcPts val="800"/>
              </a:spcAft>
              <a:buNone/>
            </a:pPr>
            <a:r>
              <a:rPr b="1" lang="en"/>
              <a:t>How many search results were returned from the </a:t>
            </a:r>
            <a:r>
              <a:rPr b="1" lang="en">
                <a:latin typeface="Roboto Mono"/>
                <a:ea typeface="Roboto Mono"/>
                <a:cs typeface="Roboto Mono"/>
                <a:sym typeface="Roboto Mono"/>
              </a:rPr>
              <a:t>top</a:t>
            </a:r>
            <a:r>
              <a:rPr b="1" lang="en"/>
              <a:t> command?</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0" name="Shape 2270"/>
        <p:cNvGrpSpPr/>
        <p:nvPr/>
      </p:nvGrpSpPr>
      <p:grpSpPr>
        <a:xfrm>
          <a:off x="0" y="0"/>
          <a:ext cx="0" cy="0"/>
          <a:chOff x="0" y="0"/>
          <a:chExt cx="0" cy="0"/>
        </a:xfrm>
      </p:grpSpPr>
      <p:sp>
        <p:nvSpPr>
          <p:cNvPr id="2271" name="Google Shape;2271;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72" name="Google Shape;2272;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73" name="Google Shape;2273;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4" name="Google Shape;2274;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5" name="Google Shape;2275;p128"/>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Search command: </a:t>
            </a:r>
            <a:endParaRPr b="1"/>
          </a:p>
          <a:p>
            <a:pPr indent="0" lvl="0" marL="0" rtl="0" algn="l">
              <a:spcBef>
                <a:spcPts val="800"/>
              </a:spcBef>
              <a:spcAft>
                <a:spcPts val="0"/>
              </a:spcAft>
              <a:buNone/>
            </a:pPr>
            <a:r>
              <a:rPr lang="en">
                <a:highlight>
                  <a:srgbClr val="FFFF00"/>
                </a:highlight>
                <a:latin typeface="Roboto Mono"/>
                <a:ea typeface="Roboto Mono"/>
                <a:cs typeface="Roboto Mono"/>
                <a:sym typeface="Roboto Mono"/>
              </a:rPr>
              <a:t>source=alert_fast_000015.log name=”*port*” | top dest_ip</a:t>
            </a:r>
            <a:endParaRPr>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a:t>How many search results were returned from the </a:t>
            </a:r>
            <a:r>
              <a:rPr b="1" lang="en">
                <a:latin typeface="Roboto Mono"/>
                <a:ea typeface="Roboto Mono"/>
                <a:cs typeface="Roboto Mono"/>
                <a:sym typeface="Roboto Mono"/>
              </a:rPr>
              <a:t>top</a:t>
            </a:r>
            <a:r>
              <a:rPr b="1" lang="en"/>
              <a:t> command?</a:t>
            </a:r>
            <a:endParaRPr b="1"/>
          </a:p>
          <a:p>
            <a:pPr indent="0" lvl="0" marL="0" rtl="0" algn="l">
              <a:spcBef>
                <a:spcPts val="800"/>
              </a:spcBef>
              <a:spcAft>
                <a:spcPts val="800"/>
              </a:spcAft>
              <a:buNone/>
            </a:pPr>
            <a:r>
              <a:rPr lang="en">
                <a:highlight>
                  <a:srgbClr val="FFFF00"/>
                </a:highlight>
              </a:rPr>
              <a:t>The </a:t>
            </a:r>
            <a:r>
              <a:rPr b="1" lang="en">
                <a:highlight>
                  <a:srgbClr val="FFFF00"/>
                </a:highlight>
              </a:rPr>
              <a:t>top </a:t>
            </a:r>
            <a:r>
              <a:rPr lang="en">
                <a:highlight>
                  <a:srgbClr val="FFFF00"/>
                </a:highlight>
              </a:rPr>
              <a:t>command returns the first 10 search results by default. </a:t>
            </a:r>
            <a:endParaRPr>
              <a:highlight>
                <a:srgbClr val="FFFF00"/>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9" name="Shape 2279"/>
        <p:cNvGrpSpPr/>
        <p:nvPr/>
      </p:nvGrpSpPr>
      <p:grpSpPr>
        <a:xfrm>
          <a:off x="0" y="0"/>
          <a:ext cx="0" cy="0"/>
          <a:chOff x="0" y="0"/>
          <a:chExt cx="0" cy="0"/>
        </a:xfrm>
      </p:grpSpPr>
      <p:sp>
        <p:nvSpPr>
          <p:cNvPr id="2280" name="Google Shape;2280;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81" name="Google Shape;2281;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82" name="Google Shape;2282;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3" name="Google Shape;2283;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4" name="Google Shape;2284;p129"/>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Search command: </a:t>
            </a:r>
            <a:endParaRPr b="1"/>
          </a:p>
          <a:p>
            <a:pPr indent="0" lvl="0" marL="0" rtl="0" algn="l">
              <a:spcBef>
                <a:spcPts val="800"/>
              </a:spcBef>
              <a:spcAft>
                <a:spcPts val="0"/>
              </a:spcAft>
              <a:buNone/>
            </a:pPr>
            <a:r>
              <a:rPr lang="en">
                <a:highlight>
                  <a:srgbClr val="FFFF00"/>
                </a:highlight>
                <a:latin typeface="Roboto Mono"/>
                <a:ea typeface="Roboto Mono"/>
                <a:cs typeface="Roboto Mono"/>
                <a:sym typeface="Roboto Mono"/>
              </a:rPr>
              <a:t>source=alert_fast_000015.log name=”*port*” | top dest_ip</a:t>
            </a:r>
            <a:endParaRPr>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a:t>How many search results were returned from the </a:t>
            </a:r>
            <a:r>
              <a:rPr b="1" lang="en">
                <a:latin typeface="Roboto Mono"/>
                <a:ea typeface="Roboto Mono"/>
                <a:cs typeface="Roboto Mono"/>
                <a:sym typeface="Roboto Mono"/>
              </a:rPr>
              <a:t>top</a:t>
            </a:r>
            <a:r>
              <a:rPr b="1" lang="en"/>
              <a:t> command?</a:t>
            </a:r>
            <a:endParaRPr b="1"/>
          </a:p>
          <a:p>
            <a:pPr indent="0" lvl="0" marL="0" rtl="0" algn="l">
              <a:spcBef>
                <a:spcPts val="800"/>
              </a:spcBef>
              <a:spcAft>
                <a:spcPts val="0"/>
              </a:spcAft>
              <a:buNone/>
            </a:pPr>
            <a:r>
              <a:rPr lang="en">
                <a:highlight>
                  <a:srgbClr val="FFFF00"/>
                </a:highlight>
              </a:rPr>
              <a:t>The </a:t>
            </a:r>
            <a:r>
              <a:rPr b="1" lang="en">
                <a:highlight>
                  <a:srgbClr val="FFFF00"/>
                </a:highlight>
              </a:rPr>
              <a:t>top </a:t>
            </a:r>
            <a:r>
              <a:rPr lang="en">
                <a:highlight>
                  <a:srgbClr val="FFFF00"/>
                </a:highlight>
              </a:rPr>
              <a:t>command returns the first 10 search results by default. </a:t>
            </a:r>
            <a:endParaRPr>
              <a:highlight>
                <a:srgbClr val="FFFF00"/>
              </a:highlight>
            </a:endParaRPr>
          </a:p>
          <a:p>
            <a:pPr indent="0" lvl="0" marL="0" rtl="0" algn="l">
              <a:spcBef>
                <a:spcPts val="800"/>
              </a:spcBef>
              <a:spcAft>
                <a:spcPts val="0"/>
              </a:spcAft>
              <a:buNone/>
            </a:pPr>
            <a:r>
              <a:t/>
            </a:r>
            <a:endParaRPr>
              <a:highlight>
                <a:srgbClr val="FFFF00"/>
              </a:highlight>
            </a:endParaRPr>
          </a:p>
          <a:p>
            <a:pPr indent="0" lvl="0" marL="0" rtl="0" algn="l">
              <a:spcBef>
                <a:spcPts val="800"/>
              </a:spcBef>
              <a:spcAft>
                <a:spcPts val="800"/>
              </a:spcAft>
              <a:buNone/>
            </a:pPr>
            <a:r>
              <a:rPr lang="en"/>
              <a:t>View the events from the top three IPs. </a:t>
            </a:r>
            <a:r>
              <a:rPr b="1" lang="en"/>
              <a:t>What type of port scans were performed?</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8" name="Shape 2288"/>
        <p:cNvGrpSpPr/>
        <p:nvPr/>
      </p:nvGrpSpPr>
      <p:grpSpPr>
        <a:xfrm>
          <a:off x="0" y="0"/>
          <a:ext cx="0" cy="0"/>
          <a:chOff x="0" y="0"/>
          <a:chExt cx="0" cy="0"/>
        </a:xfrm>
      </p:grpSpPr>
      <p:sp>
        <p:nvSpPr>
          <p:cNvPr id="2289" name="Google Shape;2289;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90" name="Google Shape;2290;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91" name="Google Shape;2291;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2" name="Google Shape;2292;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3" name="Google Shape;2293;p130"/>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Search command: </a:t>
            </a:r>
            <a:endParaRPr b="1"/>
          </a:p>
          <a:p>
            <a:pPr indent="0" lvl="0" marL="0" rtl="0" algn="l">
              <a:spcBef>
                <a:spcPts val="800"/>
              </a:spcBef>
              <a:spcAft>
                <a:spcPts val="0"/>
              </a:spcAft>
              <a:buNone/>
            </a:pPr>
            <a:r>
              <a:rPr lang="en">
                <a:highlight>
                  <a:srgbClr val="FFFF00"/>
                </a:highlight>
                <a:latin typeface="Roboto Mono"/>
                <a:ea typeface="Roboto Mono"/>
                <a:cs typeface="Roboto Mono"/>
                <a:sym typeface="Roboto Mono"/>
              </a:rPr>
              <a:t>source=alert_fast_000015.log name=”*port*” | top dest_ip</a:t>
            </a:r>
            <a:endParaRPr>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a:t>How many search results were returned from the </a:t>
            </a:r>
            <a:r>
              <a:rPr b="1" lang="en">
                <a:latin typeface="Roboto Mono"/>
                <a:ea typeface="Roboto Mono"/>
                <a:cs typeface="Roboto Mono"/>
                <a:sym typeface="Roboto Mono"/>
              </a:rPr>
              <a:t>top</a:t>
            </a:r>
            <a:r>
              <a:rPr b="1" lang="en"/>
              <a:t> command?</a:t>
            </a:r>
            <a:endParaRPr b="1"/>
          </a:p>
          <a:p>
            <a:pPr indent="0" lvl="0" marL="0" rtl="0" algn="l">
              <a:spcBef>
                <a:spcPts val="800"/>
              </a:spcBef>
              <a:spcAft>
                <a:spcPts val="0"/>
              </a:spcAft>
              <a:buNone/>
            </a:pPr>
            <a:r>
              <a:rPr lang="en">
                <a:highlight>
                  <a:srgbClr val="FFFF00"/>
                </a:highlight>
              </a:rPr>
              <a:t>The </a:t>
            </a:r>
            <a:r>
              <a:rPr b="1" lang="en">
                <a:highlight>
                  <a:srgbClr val="FFFF00"/>
                </a:highlight>
              </a:rPr>
              <a:t>top </a:t>
            </a:r>
            <a:r>
              <a:rPr lang="en">
                <a:highlight>
                  <a:srgbClr val="FFFF00"/>
                </a:highlight>
              </a:rPr>
              <a:t>command returns the first 10 search results by default. </a:t>
            </a:r>
            <a:endParaRPr>
              <a:highlight>
                <a:srgbClr val="FFFF00"/>
              </a:highlight>
            </a:endParaRPr>
          </a:p>
          <a:p>
            <a:pPr indent="0" lvl="0" marL="0" rtl="0" algn="l">
              <a:spcBef>
                <a:spcPts val="800"/>
              </a:spcBef>
              <a:spcAft>
                <a:spcPts val="0"/>
              </a:spcAft>
              <a:buNone/>
            </a:pPr>
            <a:r>
              <a:t/>
            </a:r>
            <a:endParaRPr>
              <a:highlight>
                <a:srgbClr val="FFFF00"/>
              </a:highlight>
            </a:endParaRPr>
          </a:p>
          <a:p>
            <a:pPr indent="0" lvl="0" marL="0" rtl="0" algn="l">
              <a:spcBef>
                <a:spcPts val="800"/>
              </a:spcBef>
              <a:spcAft>
                <a:spcPts val="0"/>
              </a:spcAft>
              <a:buNone/>
            </a:pPr>
            <a:r>
              <a:rPr lang="en"/>
              <a:t>View the events from the top three IPs. </a:t>
            </a:r>
            <a:r>
              <a:rPr b="1" lang="en"/>
              <a:t>What </a:t>
            </a:r>
            <a:r>
              <a:rPr b="1" lang="en"/>
              <a:t>type of port scans</a:t>
            </a:r>
            <a:r>
              <a:rPr b="1" lang="en"/>
              <a:t> were performed?</a:t>
            </a:r>
            <a:endParaRPr b="1"/>
          </a:p>
          <a:p>
            <a:pPr indent="-317500" lvl="0" marL="457200" rtl="0" algn="l">
              <a:spcBef>
                <a:spcPts val="800"/>
              </a:spcBef>
              <a:spcAft>
                <a:spcPts val="0"/>
              </a:spcAft>
              <a:buSzPts val="1400"/>
              <a:buChar char="●"/>
            </a:pPr>
            <a:r>
              <a:rPr lang="en"/>
              <a:t>IP address </a:t>
            </a:r>
            <a:r>
              <a:rPr lang="en">
                <a:latin typeface="Roboto Mono"/>
                <a:ea typeface="Roboto Mono"/>
                <a:cs typeface="Roboto Mono"/>
                <a:sym typeface="Roboto Mono"/>
              </a:rPr>
              <a:t>192.168.206.44 - </a:t>
            </a:r>
            <a:r>
              <a:rPr lang="en">
                <a:highlight>
                  <a:srgbClr val="FFFF00"/>
                </a:highlight>
                <a:latin typeface="Roboto Mono"/>
                <a:ea typeface="Roboto Mono"/>
                <a:cs typeface="Roboto Mono"/>
                <a:sym typeface="Roboto Mono"/>
              </a:rPr>
              <a:t>TCP Port scan</a:t>
            </a:r>
            <a:endParaRPr>
              <a:highlight>
                <a:srgbClr val="FFFF00"/>
              </a:highlight>
              <a:latin typeface="Roboto Mono"/>
              <a:ea typeface="Roboto Mono"/>
              <a:cs typeface="Roboto Mono"/>
              <a:sym typeface="Roboto Mono"/>
            </a:endParaRPr>
          </a:p>
          <a:p>
            <a:pPr indent="-317500" lvl="0" marL="457200" rtl="0" algn="l">
              <a:spcBef>
                <a:spcPts val="0"/>
              </a:spcBef>
              <a:spcAft>
                <a:spcPts val="0"/>
              </a:spcAft>
              <a:buSzPts val="1400"/>
              <a:buChar char="●"/>
            </a:pPr>
            <a:r>
              <a:rPr lang="en"/>
              <a:t>IP address </a:t>
            </a:r>
            <a:r>
              <a:rPr lang="en">
                <a:latin typeface="Roboto Mono"/>
                <a:ea typeface="Roboto Mono"/>
                <a:cs typeface="Roboto Mono"/>
                <a:sym typeface="Roboto Mono"/>
              </a:rPr>
              <a:t>192.168.202.83 - </a:t>
            </a:r>
            <a:r>
              <a:rPr lang="en">
                <a:highlight>
                  <a:srgbClr val="FFFF00"/>
                </a:highlight>
                <a:latin typeface="Roboto Mono"/>
                <a:ea typeface="Roboto Mono"/>
                <a:cs typeface="Roboto Mono"/>
                <a:sym typeface="Roboto Mono"/>
              </a:rPr>
              <a:t>TCP Port scan</a:t>
            </a:r>
            <a:endParaRPr>
              <a:highlight>
                <a:srgbClr val="FFFF00"/>
              </a:highlight>
              <a:latin typeface="Roboto Mono"/>
              <a:ea typeface="Roboto Mono"/>
              <a:cs typeface="Roboto Mono"/>
              <a:sym typeface="Roboto Mono"/>
            </a:endParaRPr>
          </a:p>
          <a:p>
            <a:pPr indent="-317500" lvl="0" marL="457200" rtl="0" algn="l">
              <a:spcBef>
                <a:spcPts val="0"/>
              </a:spcBef>
              <a:spcAft>
                <a:spcPts val="0"/>
              </a:spcAft>
              <a:buSzPts val="1400"/>
              <a:buChar char="●"/>
            </a:pPr>
            <a:r>
              <a:rPr lang="en"/>
              <a:t>IP address </a:t>
            </a:r>
            <a:r>
              <a:rPr lang="en">
                <a:latin typeface="Roboto Mono"/>
                <a:ea typeface="Roboto Mono"/>
                <a:cs typeface="Roboto Mono"/>
                <a:sym typeface="Roboto Mono"/>
              </a:rPr>
              <a:t>192.168.202.79 - </a:t>
            </a:r>
            <a:r>
              <a:rPr lang="en">
                <a:highlight>
                  <a:srgbClr val="FFFF00"/>
                </a:highlight>
                <a:latin typeface="Roboto Mono"/>
                <a:ea typeface="Roboto Mono"/>
                <a:cs typeface="Roboto Mono"/>
                <a:sym typeface="Roboto Mono"/>
              </a:rPr>
              <a:t>ICMP Port scan</a:t>
            </a:r>
            <a:endParaRPr>
              <a:highlight>
                <a:srgbClr val="FFFF00"/>
              </a:highlight>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7" name="Shape 2297"/>
        <p:cNvGrpSpPr/>
        <p:nvPr/>
      </p:nvGrpSpPr>
      <p:grpSpPr>
        <a:xfrm>
          <a:off x="0" y="0"/>
          <a:ext cx="0" cy="0"/>
          <a:chOff x="0" y="0"/>
          <a:chExt cx="0" cy="0"/>
        </a:xfrm>
      </p:grpSpPr>
      <p:sp>
        <p:nvSpPr>
          <p:cNvPr id="2298" name="Google Shape;2298;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Google Shape;2048;p10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049" name="Google Shape;2049;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0" name="Google Shape;2050;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1" name="Google Shape;2051;p10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Warm-Up Interview Quiz</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simulate answering questions in a technical interview about Splunk Enterprise. </a:t>
            </a:r>
            <a:endParaRPr sz="18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800"/>
              <a:t>Instructions sent via Slack.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2" name="Shape 2302"/>
        <p:cNvGrpSpPr/>
        <p:nvPr/>
      </p:nvGrpSpPr>
      <p:grpSpPr>
        <a:xfrm>
          <a:off x="0" y="0"/>
          <a:ext cx="0" cy="0"/>
          <a:chOff x="0" y="0"/>
          <a:chExt cx="0" cy="0"/>
        </a:xfrm>
      </p:grpSpPr>
      <p:sp>
        <p:nvSpPr>
          <p:cNvPr id="2303" name="Google Shape;2303;p13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Tables to Display Events in Splunk</a:t>
            </a:r>
            <a:endParaRPr/>
          </a:p>
        </p:txBody>
      </p:sp>
      <p:sp>
        <p:nvSpPr>
          <p:cNvPr id="2304" name="Google Shape;2304;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05" name="Google Shape;2305;p132"/>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6" name="Google Shape;2306;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0" name="Shape 2310"/>
        <p:cNvGrpSpPr/>
        <p:nvPr/>
      </p:nvGrpSpPr>
      <p:grpSpPr>
        <a:xfrm>
          <a:off x="0" y="0"/>
          <a:ext cx="0" cy="0"/>
          <a:chOff x="0" y="0"/>
          <a:chExt cx="0" cy="0"/>
        </a:xfrm>
      </p:grpSpPr>
      <p:sp>
        <p:nvSpPr>
          <p:cNvPr id="2311" name="Google Shape;2311;p133"/>
          <p:cNvSpPr txBox="1"/>
          <p:nvPr>
            <p:ph type="title"/>
          </p:nvPr>
        </p:nvSpPr>
        <p:spPr>
          <a:xfrm>
            <a:off x="2544050" y="1453175"/>
            <a:ext cx="61704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continue to use pipelines and demo how to use the table command to return a table with specified fields. </a:t>
            </a:r>
            <a:endParaRPr/>
          </a:p>
        </p:txBody>
      </p:sp>
      <p:sp>
        <p:nvSpPr>
          <p:cNvPr id="2312" name="Google Shape;2312;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3" name="Google Shape;2313;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7" name="Shape 2317"/>
        <p:cNvGrpSpPr/>
        <p:nvPr/>
      </p:nvGrpSpPr>
      <p:grpSpPr>
        <a:xfrm>
          <a:off x="0" y="0"/>
          <a:ext cx="0" cy="0"/>
          <a:chOff x="0" y="0"/>
          <a:chExt cx="0" cy="0"/>
        </a:xfrm>
      </p:grpSpPr>
      <p:sp>
        <p:nvSpPr>
          <p:cNvPr id="2318" name="Google Shape;2318;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Tables to Display Events in Splunk</a:t>
            </a:r>
            <a:endParaRPr/>
          </a:p>
        </p:txBody>
      </p:sp>
      <p:sp>
        <p:nvSpPr>
          <p:cNvPr id="2319" name="Google Shape;2319;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we will use the table command to return a table with specified fields. </a:t>
            </a:r>
            <a:endParaRPr>
              <a:solidFill>
                <a:schemeClr val="dk1"/>
              </a:solidFill>
            </a:endParaRPr>
          </a:p>
          <a:p>
            <a:pPr indent="0" lvl="0" marL="0" rtl="0" algn="l">
              <a:spcBef>
                <a:spcPts val="0"/>
              </a:spcBef>
              <a:spcAft>
                <a:spcPts val="0"/>
              </a:spcAft>
              <a:buNone/>
            </a:pPr>
            <a:r>
              <a:t/>
            </a:r>
            <a:endParaRPr/>
          </a:p>
        </p:txBody>
      </p:sp>
      <p:sp>
        <p:nvSpPr>
          <p:cNvPr id="2320" name="Google Shape;2320;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21" name="Google Shape;2321;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2" name="Google Shape;2322;p134"/>
          <p:cNvSpPr txBox="1"/>
          <p:nvPr>
            <p:ph idx="3" type="body"/>
          </p:nvPr>
        </p:nvSpPr>
        <p:spPr>
          <a:xfrm>
            <a:off x="175" y="1254225"/>
            <a:ext cx="9144000" cy="3652200"/>
          </a:xfrm>
          <a:prstGeom prst="rect">
            <a:avLst/>
          </a:prstGeom>
        </p:spPr>
        <p:txBody>
          <a:bodyPr anchorCtr="0" anchor="t" bIns="914400" lIns="457200" spcFirstLastPara="1" rIns="457200" wrap="square" tIns="0">
            <a:noAutofit/>
          </a:bodyPr>
          <a:lstStyle/>
          <a:p>
            <a:pPr indent="-330200" lvl="0" marL="457200" rtl="0" algn="l">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By default, the columns in a table are labeled using the field name, but this may not always be the most useful labeling method. . </a:t>
            </a:r>
            <a:endParaRPr sz="16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sz="1600">
              <a:solidFill>
                <a:schemeClr val="dk1"/>
              </a:solidFill>
              <a:latin typeface="Roboto Light"/>
              <a:ea typeface="Roboto Light"/>
              <a:cs typeface="Roboto Light"/>
              <a:sym typeface="Roboto Light"/>
            </a:endParaRPr>
          </a:p>
          <a:p>
            <a:pPr indent="-330200" lvl="0" marL="457200" rtl="0" algn="l">
              <a:spcBef>
                <a:spcPts val="800"/>
              </a:spcBef>
              <a:spcAft>
                <a:spcPts val="0"/>
              </a:spcAft>
              <a:buClr>
                <a:schemeClr val="dk1"/>
              </a:buClr>
              <a:buSzPts val="1600"/>
              <a:buChar char="●"/>
            </a:pPr>
            <a:r>
              <a:rPr lang="en" sz="1600">
                <a:solidFill>
                  <a:schemeClr val="dk1"/>
                </a:solidFill>
              </a:rPr>
              <a:t>For example</a:t>
            </a:r>
            <a:r>
              <a:rPr lang="en" sz="1600">
                <a:solidFill>
                  <a:schemeClr val="dk1"/>
                </a:solidFill>
                <a:latin typeface="Roboto Light"/>
                <a:ea typeface="Roboto Light"/>
                <a:cs typeface="Roboto Light"/>
                <a:sym typeface="Roboto Light"/>
              </a:rPr>
              <a:t>: The count field can mean different things in different searches: count of errors? count of purchases?</a:t>
            </a:r>
            <a:endParaRPr sz="1600">
              <a:solidFill>
                <a:schemeClr val="dk1"/>
              </a:solidFill>
              <a:latin typeface="Roboto Light"/>
              <a:ea typeface="Roboto Light"/>
              <a:cs typeface="Roboto Light"/>
              <a:sym typeface="Roboto Light"/>
            </a:endParaRPr>
          </a:p>
          <a:p>
            <a:pPr indent="0" lvl="0" marL="457200" rtl="0" algn="l">
              <a:spcBef>
                <a:spcPts val="800"/>
              </a:spcBef>
              <a:spcAft>
                <a:spcPts val="0"/>
              </a:spcAft>
              <a:buNone/>
            </a:pPr>
            <a:r>
              <a:t/>
            </a:r>
            <a:endParaRPr sz="1600">
              <a:solidFill>
                <a:schemeClr val="dk1"/>
              </a:solidFill>
              <a:latin typeface="Roboto Light"/>
              <a:ea typeface="Roboto Light"/>
              <a:cs typeface="Roboto Light"/>
              <a:sym typeface="Roboto Light"/>
            </a:endParaRPr>
          </a:p>
          <a:p>
            <a:pPr indent="-330200" lvl="0" marL="457200" rtl="0" algn="l">
              <a:spcBef>
                <a:spcPts val="80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Labeled Tables simplifies the process of interpreting results of searches in reports and dashboards. </a:t>
            </a:r>
            <a:endParaRPr sz="1600">
              <a:solidFill>
                <a:schemeClr val="dk1"/>
              </a:solidFill>
              <a:latin typeface="Roboto Light"/>
              <a:ea typeface="Roboto Light"/>
              <a:cs typeface="Roboto Light"/>
              <a:sym typeface="Roboto Light"/>
            </a:endParaRPr>
          </a:p>
          <a:p>
            <a:pPr indent="0" lvl="0" marL="0" rtl="0" algn="l">
              <a:spcBef>
                <a:spcPts val="800"/>
              </a:spcBef>
              <a:spcAft>
                <a:spcPts val="8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6" name="Shape 2326"/>
        <p:cNvGrpSpPr/>
        <p:nvPr/>
      </p:nvGrpSpPr>
      <p:grpSpPr>
        <a:xfrm>
          <a:off x="0" y="0"/>
          <a:ext cx="0" cy="0"/>
          <a:chOff x="0" y="0"/>
          <a:chExt cx="0" cy="0"/>
        </a:xfrm>
      </p:grpSpPr>
      <p:sp>
        <p:nvSpPr>
          <p:cNvPr id="2327" name="Google Shape;2327;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28" name="Google Shape;2328;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9" name="Google Shape;2329;p13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FD966"/>
                </a:solidFill>
              </a:rPr>
              <a:t>How to Create Tables</a:t>
            </a:r>
            <a:endParaRPr>
              <a:solidFill>
                <a:srgbClr val="FFD96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3" name="Shape 2333"/>
        <p:cNvGrpSpPr/>
        <p:nvPr/>
      </p:nvGrpSpPr>
      <p:grpSpPr>
        <a:xfrm>
          <a:off x="0" y="0"/>
          <a:ext cx="0" cy="0"/>
          <a:chOff x="0" y="0"/>
          <a:chExt cx="0" cy="0"/>
        </a:xfrm>
      </p:grpSpPr>
      <p:sp>
        <p:nvSpPr>
          <p:cNvPr id="2334" name="Google Shape;2334;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Using Tables to Display Events in Splunk</a:t>
            </a:r>
            <a:endParaRPr/>
          </a:p>
        </p:txBody>
      </p:sp>
      <p:sp>
        <p:nvSpPr>
          <p:cNvPr id="2335" name="Google Shape;2335;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Table Command</a:t>
            </a:r>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300">
                <a:solidFill>
                  <a:srgbClr val="24292E"/>
                </a:solidFill>
                <a:highlight>
                  <a:srgbClr val="F6F8FA"/>
                </a:highlight>
                <a:latin typeface="Roboto Mono"/>
                <a:ea typeface="Roboto Mono"/>
                <a:cs typeface="Roboto Mono"/>
                <a:sym typeface="Roboto Mono"/>
              </a:rPr>
              <a:t>source=</a:t>
            </a:r>
            <a:r>
              <a:rPr lang="en" sz="1300">
                <a:solidFill>
                  <a:srgbClr val="032F62"/>
                </a:solidFill>
                <a:highlight>
                  <a:srgbClr val="F6F8FA"/>
                </a:highlight>
                <a:latin typeface="Roboto Mono"/>
                <a:ea typeface="Roboto Mono"/>
                <a:cs typeface="Roboto Mono"/>
                <a:sym typeface="Roboto Mono"/>
              </a:rPr>
              <a:t>"alert_json_000015.log"</a:t>
            </a:r>
            <a:r>
              <a:rPr lang="en" sz="1300">
                <a:solidFill>
                  <a:srgbClr val="24292E"/>
                </a:solidFill>
                <a:highlight>
                  <a:srgbClr val="F6F8FA"/>
                </a:highlight>
                <a:latin typeface="Roboto Mono"/>
                <a:ea typeface="Roboto Mono"/>
                <a:cs typeface="Roboto Mono"/>
                <a:sym typeface="Roboto Mono"/>
              </a:rPr>
              <a:t> proto=</a:t>
            </a:r>
            <a:r>
              <a:rPr lang="en" sz="1300">
                <a:solidFill>
                  <a:srgbClr val="032F62"/>
                </a:solidFill>
                <a:highlight>
                  <a:srgbClr val="F6F8FA"/>
                </a:highlight>
                <a:latin typeface="Roboto Mono"/>
                <a:ea typeface="Roboto Mono"/>
                <a:cs typeface="Roboto Mono"/>
                <a:sym typeface="Roboto Mono"/>
              </a:rPr>
              <a:t>"UDP"</a:t>
            </a:r>
            <a:r>
              <a:rPr lang="en" sz="1300">
                <a:solidFill>
                  <a:srgbClr val="24292E"/>
                </a:solidFill>
                <a:highlight>
                  <a:srgbClr val="F6F8FA"/>
                </a:highlight>
                <a:latin typeface="Roboto Mono"/>
                <a:ea typeface="Roboto Mono"/>
                <a:cs typeface="Roboto Mono"/>
                <a:sym typeface="Roboto Mono"/>
              </a:rPr>
              <a:t> src_ap=</a:t>
            </a:r>
            <a:r>
              <a:rPr lang="en" sz="1300">
                <a:solidFill>
                  <a:srgbClr val="032F62"/>
                </a:solidFill>
                <a:highlight>
                  <a:srgbClr val="F6F8FA"/>
                </a:highlight>
                <a:latin typeface="Roboto Mono"/>
                <a:ea typeface="Roboto Mono"/>
                <a:cs typeface="Roboto Mono"/>
                <a:sym typeface="Roboto Mono"/>
              </a:rPr>
              <a:t>"192*"</a:t>
            </a:r>
            <a:r>
              <a:rPr lang="en" sz="1300">
                <a:solidFill>
                  <a:srgbClr val="24292E"/>
                </a:solidFill>
                <a:highlight>
                  <a:srgbClr val="F6F8FA"/>
                </a:highlight>
                <a:latin typeface="Roboto Mono"/>
                <a:ea typeface="Roboto Mono"/>
                <a:cs typeface="Roboto Mono"/>
                <a:sym typeface="Roboto Mono"/>
              </a:rPr>
              <a:t>  dst_ap=</a:t>
            </a:r>
            <a:r>
              <a:rPr lang="en" sz="1300">
                <a:solidFill>
                  <a:srgbClr val="032F62"/>
                </a:solidFill>
                <a:highlight>
                  <a:srgbClr val="F6F8FA"/>
                </a:highlight>
                <a:latin typeface="Roboto Mono"/>
                <a:ea typeface="Roboto Mono"/>
                <a:cs typeface="Roboto Mono"/>
                <a:sym typeface="Roboto Mono"/>
              </a:rPr>
              <a:t>"192*"</a:t>
            </a:r>
            <a:r>
              <a:rPr lang="en" sz="1300">
                <a:solidFill>
                  <a:srgbClr val="24292E"/>
                </a:solidFill>
                <a:highlight>
                  <a:srgbClr val="F6F8FA"/>
                </a:highlight>
                <a:latin typeface="Roboto Mono"/>
                <a:ea typeface="Roboto Mono"/>
                <a:cs typeface="Roboto Mono"/>
                <a:sym typeface="Roboto Mono"/>
              </a:rPr>
              <a:t> </a:t>
            </a:r>
            <a:r>
              <a:rPr lang="en" sz="1300">
                <a:solidFill>
                  <a:srgbClr val="D73A49"/>
                </a:solidFill>
                <a:highlight>
                  <a:srgbClr val="F6F8FA"/>
                </a:highlight>
                <a:latin typeface="Roboto Mono"/>
                <a:ea typeface="Roboto Mono"/>
                <a:cs typeface="Roboto Mono"/>
                <a:sym typeface="Roboto Mono"/>
              </a:rPr>
              <a:t>|</a:t>
            </a:r>
            <a:r>
              <a:rPr lang="en" sz="1300">
                <a:solidFill>
                  <a:srgbClr val="24292E"/>
                </a:solidFill>
                <a:highlight>
                  <a:srgbClr val="F6F8FA"/>
                </a:highlight>
                <a:latin typeface="Roboto Mono"/>
                <a:ea typeface="Roboto Mono"/>
                <a:cs typeface="Roboto Mono"/>
                <a:sym typeface="Roboto Mono"/>
              </a:rPr>
              <a:t> table proto, src_ap, dst_ap, </a:t>
            </a:r>
            <a:r>
              <a:rPr lang="en" sz="1300">
                <a:solidFill>
                  <a:srgbClr val="D73A49"/>
                </a:solidFill>
                <a:highlight>
                  <a:srgbClr val="F6F8FA"/>
                </a:highlight>
                <a:latin typeface="Roboto Mono"/>
                <a:ea typeface="Roboto Mono"/>
                <a:cs typeface="Roboto Mono"/>
                <a:sym typeface="Roboto Mono"/>
              </a:rPr>
              <a:t>|</a:t>
            </a:r>
            <a:r>
              <a:rPr lang="en" sz="1300">
                <a:solidFill>
                  <a:srgbClr val="24292E"/>
                </a:solidFill>
                <a:highlight>
                  <a:srgbClr val="F6F8FA"/>
                </a:highlight>
                <a:latin typeface="Roboto Mono"/>
                <a:ea typeface="Roboto Mono"/>
                <a:cs typeface="Roboto Mono"/>
                <a:sym typeface="Roboto Mono"/>
              </a:rPr>
              <a:t> rename proto AS </a:t>
            </a:r>
            <a:r>
              <a:rPr lang="en" sz="1300">
                <a:solidFill>
                  <a:srgbClr val="032F62"/>
                </a:solidFill>
                <a:highlight>
                  <a:srgbClr val="F6F8FA"/>
                </a:highlight>
                <a:latin typeface="Roboto Mono"/>
                <a:ea typeface="Roboto Mono"/>
                <a:cs typeface="Roboto Mono"/>
                <a:sym typeface="Roboto Mono"/>
              </a:rPr>
              <a:t>"Protocol"</a:t>
            </a:r>
            <a:r>
              <a:rPr lang="en" sz="1300">
                <a:solidFill>
                  <a:srgbClr val="24292E"/>
                </a:solidFill>
                <a:highlight>
                  <a:srgbClr val="F6F8FA"/>
                </a:highlight>
                <a:latin typeface="Roboto Mono"/>
                <a:ea typeface="Roboto Mono"/>
                <a:cs typeface="Roboto Mono"/>
                <a:sym typeface="Roboto Mono"/>
              </a:rPr>
              <a:t> src_ap AS </a:t>
            </a:r>
            <a:r>
              <a:rPr lang="en" sz="1300">
                <a:solidFill>
                  <a:srgbClr val="032F62"/>
                </a:solidFill>
                <a:highlight>
                  <a:srgbClr val="F6F8FA"/>
                </a:highlight>
                <a:latin typeface="Roboto Mono"/>
                <a:ea typeface="Roboto Mono"/>
                <a:cs typeface="Roboto Mono"/>
                <a:sym typeface="Roboto Mono"/>
              </a:rPr>
              <a:t>"Source IP and Port"</a:t>
            </a:r>
            <a:r>
              <a:rPr lang="en" sz="1300">
                <a:solidFill>
                  <a:srgbClr val="24292E"/>
                </a:solidFill>
                <a:highlight>
                  <a:srgbClr val="F6F8FA"/>
                </a:highlight>
                <a:latin typeface="Roboto Mono"/>
                <a:ea typeface="Roboto Mono"/>
                <a:cs typeface="Roboto Mono"/>
                <a:sym typeface="Roboto Mono"/>
              </a:rPr>
              <a:t> dst_ap AS </a:t>
            </a:r>
            <a:r>
              <a:rPr lang="en" sz="1300">
                <a:solidFill>
                  <a:srgbClr val="032F62"/>
                </a:solidFill>
                <a:highlight>
                  <a:srgbClr val="F6F8FA"/>
                </a:highlight>
                <a:latin typeface="Roboto Mono"/>
                <a:ea typeface="Roboto Mono"/>
                <a:cs typeface="Roboto Mono"/>
                <a:sym typeface="Roboto Mono"/>
              </a:rPr>
              <a:t>Destination IP and Port"</a:t>
            </a:r>
            <a:endParaRPr sz="1300">
              <a:solidFill>
                <a:srgbClr val="032F62"/>
              </a:solidFill>
              <a:highlight>
                <a:srgbClr val="F6F8FA"/>
              </a:highlight>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2336" name="Google Shape;2336;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7" name="Google Shape;2337;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8" name="Google Shape;2338;p136"/>
          <p:cNvSpPr txBox="1"/>
          <p:nvPr>
            <p:ph idx="3" type="body"/>
          </p:nvPr>
        </p:nvSpPr>
        <p:spPr>
          <a:xfrm>
            <a:off x="0" y="1975800"/>
            <a:ext cx="9144000" cy="2847300"/>
          </a:xfrm>
          <a:prstGeom prst="rect">
            <a:avLst/>
          </a:prstGeom>
        </p:spPr>
        <p:txBody>
          <a:bodyPr anchorCtr="0" anchor="t" bIns="914400" lIns="457200" spcFirstLastPara="1" rIns="457200" wrap="square" tIns="0">
            <a:noAutofit/>
          </a:bodyPr>
          <a:lstStyle/>
          <a:p>
            <a:pPr indent="-317500" lvl="0" marL="457200" rtl="0" algn="l">
              <a:lnSpc>
                <a:spcPct val="200000"/>
              </a:lnSpc>
              <a:spcBef>
                <a:spcPts val="0"/>
              </a:spcBef>
              <a:spcAft>
                <a:spcPts val="0"/>
              </a:spcAft>
              <a:buSzPts val="1400"/>
              <a:buChar char="●"/>
            </a:pPr>
            <a:r>
              <a:rPr lang="en"/>
              <a:t>The table command is </a:t>
            </a:r>
            <a:r>
              <a:rPr lang="en"/>
              <a:t>preceded</a:t>
            </a:r>
            <a:r>
              <a:rPr lang="en"/>
              <a:t> by a pipe </a:t>
            </a:r>
            <a:r>
              <a:rPr lang="en">
                <a:latin typeface="Roboto Mono"/>
                <a:ea typeface="Roboto Mono"/>
                <a:cs typeface="Roboto Mono"/>
                <a:sym typeface="Roboto Mono"/>
              </a:rPr>
              <a:t>“|”</a:t>
            </a:r>
            <a:r>
              <a:rPr lang="en"/>
              <a:t> character. </a:t>
            </a:r>
            <a:endParaRPr/>
          </a:p>
          <a:p>
            <a:pPr indent="-317500" lvl="0" marL="457200" rtl="0" algn="l">
              <a:lnSpc>
                <a:spcPct val="200000"/>
              </a:lnSpc>
              <a:spcBef>
                <a:spcPts val="0"/>
              </a:spcBef>
              <a:spcAft>
                <a:spcPts val="0"/>
              </a:spcAft>
              <a:buSzPts val="1400"/>
              <a:buChar char="●"/>
            </a:pPr>
            <a:r>
              <a:rPr lang="en"/>
              <a:t>The </a:t>
            </a:r>
            <a:r>
              <a:rPr lang="en">
                <a:latin typeface="Roboto Mono"/>
                <a:ea typeface="Roboto Mono"/>
                <a:cs typeface="Roboto Mono"/>
                <a:sym typeface="Roboto Mono"/>
              </a:rPr>
              <a:t>rename</a:t>
            </a:r>
            <a:r>
              <a:rPr lang="en"/>
              <a:t> command is used to create  the labels for the columns. </a:t>
            </a:r>
            <a:endParaRPr/>
          </a:p>
          <a:p>
            <a:pPr indent="-317500" lvl="1" marL="914400" rtl="0" algn="l">
              <a:lnSpc>
                <a:spcPct val="200000"/>
              </a:lnSpc>
              <a:spcBef>
                <a:spcPts val="0"/>
              </a:spcBef>
              <a:spcAft>
                <a:spcPts val="0"/>
              </a:spcAft>
              <a:buSzPts val="1400"/>
              <a:buChar char="○"/>
            </a:pPr>
            <a:r>
              <a:rPr lang="en"/>
              <a:t>It is preceded by a </a:t>
            </a:r>
            <a:r>
              <a:rPr lang="en">
                <a:latin typeface="Roboto Mono"/>
                <a:ea typeface="Roboto Mono"/>
                <a:cs typeface="Roboto Mono"/>
                <a:sym typeface="Roboto Mono"/>
              </a:rPr>
              <a:t>pipe</a:t>
            </a:r>
            <a:r>
              <a:rPr lang="en"/>
              <a:t> character. </a:t>
            </a:r>
            <a:endParaRPr/>
          </a:p>
          <a:p>
            <a:pPr indent="-317500" lvl="1" marL="914400" rtl="0" algn="l">
              <a:lnSpc>
                <a:spcPct val="200000"/>
              </a:lnSpc>
              <a:spcBef>
                <a:spcPts val="0"/>
              </a:spcBef>
              <a:spcAft>
                <a:spcPts val="0"/>
              </a:spcAft>
              <a:buSzPts val="1400"/>
              <a:buChar char="○"/>
            </a:pPr>
            <a:r>
              <a:rPr lang="en"/>
              <a:t>Columns are displayed in the same order that fields are specified. </a:t>
            </a:r>
            <a:endParaRPr/>
          </a:p>
          <a:p>
            <a:pPr indent="-317500" lvl="0" marL="457200" rtl="0" algn="l">
              <a:lnSpc>
                <a:spcPct val="200000"/>
              </a:lnSpc>
              <a:spcBef>
                <a:spcPts val="0"/>
              </a:spcBef>
              <a:spcAft>
                <a:spcPts val="0"/>
              </a:spcAft>
              <a:buSzPts val="1400"/>
              <a:buChar char="●"/>
            </a:pPr>
            <a:r>
              <a:rPr lang="en"/>
              <a:t>The first </a:t>
            </a:r>
            <a:r>
              <a:rPr lang="en">
                <a:latin typeface="Roboto Mono"/>
                <a:ea typeface="Roboto Mono"/>
                <a:cs typeface="Roboto Mono"/>
                <a:sym typeface="Roboto Mono"/>
              </a:rPr>
              <a:t>AS</a:t>
            </a:r>
            <a:r>
              <a:rPr lang="en"/>
              <a:t> statement sets the </a:t>
            </a:r>
            <a:r>
              <a:rPr lang="en">
                <a:latin typeface="Roboto Mono"/>
                <a:ea typeface="Roboto Mono"/>
                <a:cs typeface="Roboto Mono"/>
                <a:sym typeface="Roboto Mono"/>
              </a:rPr>
              <a:t>proto</a:t>
            </a:r>
            <a:r>
              <a:rPr lang="en"/>
              <a:t> field to display the text </a:t>
            </a:r>
            <a:r>
              <a:rPr b="1" lang="en"/>
              <a:t>Prototype </a:t>
            </a:r>
            <a:r>
              <a:rPr lang="en"/>
              <a:t>in the column header. </a:t>
            </a:r>
            <a:endParaRPr/>
          </a:p>
          <a:p>
            <a:pPr indent="-317500" lvl="0" marL="457200" rtl="0" algn="l">
              <a:lnSpc>
                <a:spcPct val="100000"/>
              </a:lnSpc>
              <a:spcBef>
                <a:spcPts val="0"/>
              </a:spcBef>
              <a:spcAft>
                <a:spcPts val="0"/>
              </a:spcAft>
              <a:buSzPts val="1400"/>
              <a:buChar char="●"/>
            </a:pPr>
            <a:r>
              <a:rPr lang="en"/>
              <a:t>The next AS statements set the </a:t>
            </a:r>
            <a:r>
              <a:rPr lang="en">
                <a:latin typeface="Roboto Mono"/>
                <a:ea typeface="Roboto Mono"/>
                <a:cs typeface="Roboto Mono"/>
                <a:sym typeface="Roboto Mono"/>
              </a:rPr>
              <a:t>scr_ap</a:t>
            </a:r>
            <a:r>
              <a:rPr lang="en"/>
              <a:t> and </a:t>
            </a:r>
            <a:r>
              <a:rPr lang="en">
                <a:latin typeface="Roboto Mono"/>
                <a:ea typeface="Roboto Mono"/>
                <a:cs typeface="Roboto Mono"/>
                <a:sym typeface="Roboto Mono"/>
              </a:rPr>
              <a:t>dst_ap</a:t>
            </a:r>
            <a:r>
              <a:rPr lang="en"/>
              <a:t> fields display the text </a:t>
            </a:r>
            <a:r>
              <a:rPr b="1" lang="en"/>
              <a:t>Source IP and Port</a:t>
            </a:r>
            <a:r>
              <a:rPr lang="en"/>
              <a:t> and </a:t>
            </a:r>
            <a:r>
              <a:rPr b="1" lang="en"/>
              <a:t>Destination</a:t>
            </a:r>
            <a:r>
              <a:rPr b="1" lang="en"/>
              <a:t> IP and Port</a:t>
            </a:r>
            <a:r>
              <a:rPr lang="en"/>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2" name="Shape 2342"/>
        <p:cNvGrpSpPr/>
        <p:nvPr/>
      </p:nvGrpSpPr>
      <p:grpSpPr>
        <a:xfrm>
          <a:off x="0" y="0"/>
          <a:ext cx="0" cy="0"/>
          <a:chOff x="0" y="0"/>
          <a:chExt cx="0" cy="0"/>
        </a:xfrm>
      </p:grpSpPr>
      <p:sp>
        <p:nvSpPr>
          <p:cNvPr id="2343" name="Google Shape;2343;p13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344" name="Google Shape;2344;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45" name="Google Shape;2345;p1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6" name="Google Shape;2346;p13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Using Tables in Splunk</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create a search that uses a table and removes duplicates.</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 </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0" name="Shape 2350"/>
        <p:cNvGrpSpPr/>
        <p:nvPr/>
      </p:nvGrpSpPr>
      <p:grpSpPr>
        <a:xfrm>
          <a:off x="0" y="0"/>
          <a:ext cx="0" cy="0"/>
          <a:chOff x="0" y="0"/>
          <a:chExt cx="0" cy="0"/>
        </a:xfrm>
      </p:grpSpPr>
      <p:sp>
        <p:nvSpPr>
          <p:cNvPr id="2351" name="Google Shape;2351;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52" name="Google Shape;2352;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3" name="Google Shape;2353;p138"/>
          <p:cNvSpPr txBox="1"/>
          <p:nvPr/>
        </p:nvSpPr>
        <p:spPr>
          <a:xfrm>
            <a:off x="3295350" y="3704875"/>
            <a:ext cx="25533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00"/>
                </a:solidFill>
                <a:latin typeface="Roboto Mono"/>
                <a:ea typeface="Roboto Mono"/>
                <a:cs typeface="Roboto Mono"/>
                <a:sym typeface="Roboto Mono"/>
              </a:rPr>
              <a:t>Using Tables in Splunk</a:t>
            </a:r>
            <a:endParaRPr>
              <a:solidFill>
                <a:srgbClr val="990000"/>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7" name="Shape 2357"/>
        <p:cNvGrpSpPr/>
        <p:nvPr/>
      </p:nvGrpSpPr>
      <p:grpSpPr>
        <a:xfrm>
          <a:off x="0" y="0"/>
          <a:ext cx="0" cy="0"/>
          <a:chOff x="0" y="0"/>
          <a:chExt cx="0" cy="0"/>
        </a:xfrm>
      </p:grpSpPr>
      <p:sp>
        <p:nvSpPr>
          <p:cNvPr id="2358" name="Google Shape;2358;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Tables in Splunk Review</a:t>
            </a:r>
            <a:endParaRPr/>
          </a:p>
        </p:txBody>
      </p:sp>
      <p:sp>
        <p:nvSpPr>
          <p:cNvPr id="2359" name="Google Shape;2359;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a:t>Create a search that returns events for Snort rules starting with </a:t>
            </a:r>
            <a:r>
              <a:rPr b="1" lang="en"/>
              <a:t>122. </a:t>
            </a:r>
            <a:endParaRPr/>
          </a:p>
          <a:p>
            <a:pPr indent="-317500" lvl="0" marL="457200" rtl="0" algn="l">
              <a:lnSpc>
                <a:spcPct val="150000"/>
              </a:lnSpc>
              <a:spcBef>
                <a:spcPts val="0"/>
              </a:spcBef>
              <a:spcAft>
                <a:spcPts val="0"/>
              </a:spcAft>
              <a:buSzPts val="1400"/>
              <a:buChar char="●"/>
            </a:pPr>
            <a:r>
              <a:rPr lang="en"/>
              <a:t>Remove any duplicate source or destination IPs. </a:t>
            </a:r>
            <a:endParaRPr/>
          </a:p>
          <a:p>
            <a:pPr indent="-317500" lvl="0" marL="457200" rtl="0" algn="l">
              <a:lnSpc>
                <a:spcPct val="150000"/>
              </a:lnSpc>
              <a:spcBef>
                <a:spcPts val="0"/>
              </a:spcBef>
              <a:spcAft>
                <a:spcPts val="0"/>
              </a:spcAft>
              <a:buSzPts val="1400"/>
              <a:buChar char="●"/>
            </a:pPr>
            <a:r>
              <a:rPr lang="en"/>
              <a:t>Create a table with the </a:t>
            </a:r>
            <a:r>
              <a:rPr lang="en"/>
              <a:t>following</a:t>
            </a:r>
            <a:r>
              <a:rPr lang="en"/>
              <a:t> fields: protocol, rule, source and destination aps. </a:t>
            </a:r>
            <a:endParaRPr/>
          </a:p>
          <a:p>
            <a:pPr indent="-317500" lvl="0" marL="457200" rtl="0" algn="l">
              <a:lnSpc>
                <a:spcPct val="150000"/>
              </a:lnSpc>
              <a:spcBef>
                <a:spcPts val="0"/>
              </a:spcBef>
              <a:spcAft>
                <a:spcPts val="0"/>
              </a:spcAft>
              <a:buSzPts val="1400"/>
              <a:buChar char="●"/>
            </a:pPr>
            <a:r>
              <a:rPr lang="en"/>
              <a:t>Label the columns: Protocol, Rule, Source IP and Port and Destination IP and Port. </a:t>
            </a:r>
            <a:endParaRPr/>
          </a:p>
        </p:txBody>
      </p:sp>
      <p:sp>
        <p:nvSpPr>
          <p:cNvPr id="2360" name="Google Shape;2360;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1" name="Google Shape;2361;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Google Shape;2366;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Tables in Splunk Review</a:t>
            </a:r>
            <a:endParaRPr/>
          </a:p>
        </p:txBody>
      </p:sp>
      <p:sp>
        <p:nvSpPr>
          <p:cNvPr id="2367" name="Google Shape;2367;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a:t>Create a search that returns events for Snort rules starting with </a:t>
            </a:r>
            <a:r>
              <a:rPr b="1" lang="en"/>
              <a:t>122. </a:t>
            </a:r>
            <a:endParaRPr/>
          </a:p>
          <a:p>
            <a:pPr indent="0" lvl="0" marL="0" rtl="0" algn="l">
              <a:lnSpc>
                <a:spcPct val="150000"/>
              </a:lnSpc>
              <a:spcBef>
                <a:spcPts val="0"/>
              </a:spcBef>
              <a:spcAft>
                <a:spcPts val="0"/>
              </a:spcAft>
              <a:buNone/>
            </a:pPr>
            <a:r>
              <a:rPr lang="en"/>
              <a:t>Search command: </a:t>
            </a:r>
            <a:endParaRPr/>
          </a:p>
          <a:p>
            <a:pPr indent="0" lvl="0" marL="0" rtl="0" algn="l">
              <a:lnSpc>
                <a:spcPct val="150000"/>
              </a:lnSpc>
              <a:spcBef>
                <a:spcPts val="0"/>
              </a:spcBef>
              <a:spcAft>
                <a:spcPts val="0"/>
              </a:spcAft>
              <a:buNone/>
            </a:pPr>
            <a:r>
              <a:rPr lang="en" sz="1400">
                <a:solidFill>
                  <a:srgbClr val="24292E"/>
                </a:solidFill>
                <a:highlight>
                  <a:srgbClr val="FFFF00"/>
                </a:highlight>
                <a:latin typeface="Roboto Mono"/>
                <a:ea typeface="Roboto Mono"/>
                <a:cs typeface="Roboto Mono"/>
                <a:sym typeface="Roboto Mono"/>
              </a:rPr>
              <a:t>source=</a:t>
            </a:r>
            <a:r>
              <a:rPr lang="en" sz="1400">
                <a:solidFill>
                  <a:srgbClr val="032F62"/>
                </a:solidFill>
                <a:highlight>
                  <a:srgbClr val="FFFF00"/>
                </a:highlight>
                <a:latin typeface="Roboto Mono"/>
                <a:ea typeface="Roboto Mono"/>
                <a:cs typeface="Roboto Mono"/>
                <a:sym typeface="Roboto Mono"/>
              </a:rPr>
              <a:t>"alert_json_000015.log"</a:t>
            </a:r>
            <a:r>
              <a:rPr lang="en" sz="1400">
                <a:solidFill>
                  <a:srgbClr val="24292E"/>
                </a:solidFill>
                <a:highlight>
                  <a:srgbClr val="FFFF00"/>
                </a:highlight>
                <a:latin typeface="Roboto Mono"/>
                <a:ea typeface="Roboto Mono"/>
                <a:cs typeface="Roboto Mono"/>
                <a:sym typeface="Roboto Mono"/>
              </a:rPr>
              <a:t> rule=</a:t>
            </a:r>
            <a:r>
              <a:rPr lang="en" sz="1400">
                <a:solidFill>
                  <a:srgbClr val="032F62"/>
                </a:solidFill>
                <a:highlight>
                  <a:srgbClr val="FFFF00"/>
                </a:highlight>
                <a:latin typeface="Roboto Mono"/>
                <a:ea typeface="Roboto Mono"/>
                <a:cs typeface="Roboto Mono"/>
                <a:sym typeface="Roboto Mono"/>
              </a:rPr>
              <a:t>"122*"</a:t>
            </a:r>
            <a:r>
              <a:rPr lang="en" sz="1400">
                <a:solidFill>
                  <a:srgbClr val="24292E"/>
                </a:solidFill>
                <a:highlight>
                  <a:srgbClr val="FFFF00"/>
                </a:highlight>
                <a:latin typeface="Roboto Mono"/>
                <a:ea typeface="Roboto Mono"/>
                <a:cs typeface="Roboto Mono"/>
                <a:sym typeface="Roboto Mono"/>
              </a:rPr>
              <a:t> </a:t>
            </a:r>
            <a:r>
              <a:rPr lang="en" sz="1400">
                <a:solidFill>
                  <a:srgbClr val="D73A49"/>
                </a:solidFill>
                <a:highlight>
                  <a:srgbClr val="FFFF00"/>
                </a:highlight>
                <a:latin typeface="Roboto Mono"/>
                <a:ea typeface="Roboto Mono"/>
                <a:cs typeface="Roboto Mono"/>
                <a:sym typeface="Roboto Mono"/>
              </a:rPr>
              <a:t>|</a:t>
            </a:r>
            <a:r>
              <a:rPr lang="en" sz="1400">
                <a:solidFill>
                  <a:srgbClr val="24292E"/>
                </a:solidFill>
                <a:highlight>
                  <a:srgbClr val="FFFF00"/>
                </a:highlight>
                <a:latin typeface="Roboto Mono"/>
                <a:ea typeface="Roboto Mono"/>
                <a:cs typeface="Roboto Mono"/>
                <a:sym typeface="Roboto Mono"/>
              </a:rPr>
              <a:t> table proto, rule, src_ap, dst_ap, </a:t>
            </a:r>
            <a:r>
              <a:rPr lang="en" sz="1400">
                <a:solidFill>
                  <a:srgbClr val="D73A49"/>
                </a:solidFill>
                <a:highlight>
                  <a:srgbClr val="FFFF00"/>
                </a:highlight>
                <a:latin typeface="Roboto Mono"/>
                <a:ea typeface="Roboto Mono"/>
                <a:cs typeface="Roboto Mono"/>
                <a:sym typeface="Roboto Mono"/>
              </a:rPr>
              <a:t>|</a:t>
            </a:r>
            <a:r>
              <a:rPr lang="en" sz="1400">
                <a:solidFill>
                  <a:srgbClr val="24292E"/>
                </a:solidFill>
                <a:highlight>
                  <a:srgbClr val="FFFF00"/>
                </a:highlight>
                <a:latin typeface="Roboto Mono"/>
                <a:ea typeface="Roboto Mono"/>
                <a:cs typeface="Roboto Mono"/>
                <a:sym typeface="Roboto Mono"/>
              </a:rPr>
              <a:t> rename proto AS </a:t>
            </a:r>
            <a:r>
              <a:rPr lang="en" sz="1400">
                <a:solidFill>
                  <a:srgbClr val="032F62"/>
                </a:solidFill>
                <a:highlight>
                  <a:srgbClr val="FFFF00"/>
                </a:highlight>
                <a:latin typeface="Roboto Mono"/>
                <a:ea typeface="Roboto Mono"/>
                <a:cs typeface="Roboto Mono"/>
                <a:sym typeface="Roboto Mono"/>
              </a:rPr>
              <a:t>"Protocol"</a:t>
            </a:r>
            <a:r>
              <a:rPr lang="en" sz="1400">
                <a:solidFill>
                  <a:srgbClr val="24292E"/>
                </a:solidFill>
                <a:highlight>
                  <a:srgbClr val="FFFF00"/>
                </a:highlight>
                <a:latin typeface="Roboto Mono"/>
                <a:ea typeface="Roboto Mono"/>
                <a:cs typeface="Roboto Mono"/>
                <a:sym typeface="Roboto Mono"/>
              </a:rPr>
              <a:t> rule AS </a:t>
            </a:r>
            <a:r>
              <a:rPr lang="en" sz="1400">
                <a:solidFill>
                  <a:srgbClr val="032F62"/>
                </a:solidFill>
                <a:highlight>
                  <a:srgbClr val="FFFF00"/>
                </a:highlight>
                <a:latin typeface="Roboto Mono"/>
                <a:ea typeface="Roboto Mono"/>
                <a:cs typeface="Roboto Mono"/>
                <a:sym typeface="Roboto Mono"/>
              </a:rPr>
              <a:t>"Rule"</a:t>
            </a:r>
            <a:r>
              <a:rPr lang="en" sz="1400">
                <a:solidFill>
                  <a:srgbClr val="24292E"/>
                </a:solidFill>
                <a:highlight>
                  <a:srgbClr val="FFFF00"/>
                </a:highlight>
                <a:latin typeface="Roboto Mono"/>
                <a:ea typeface="Roboto Mono"/>
                <a:cs typeface="Roboto Mono"/>
                <a:sym typeface="Roboto Mono"/>
              </a:rPr>
              <a:t> src_ap AS </a:t>
            </a:r>
            <a:r>
              <a:rPr lang="en" sz="1400">
                <a:solidFill>
                  <a:srgbClr val="032F62"/>
                </a:solidFill>
                <a:highlight>
                  <a:srgbClr val="FFFF00"/>
                </a:highlight>
                <a:latin typeface="Roboto Mono"/>
                <a:ea typeface="Roboto Mono"/>
                <a:cs typeface="Roboto Mono"/>
                <a:sym typeface="Roboto Mono"/>
              </a:rPr>
              <a:t>"Source IP and Port"</a:t>
            </a:r>
            <a:r>
              <a:rPr lang="en" sz="1400">
                <a:solidFill>
                  <a:srgbClr val="24292E"/>
                </a:solidFill>
                <a:highlight>
                  <a:srgbClr val="FFFF00"/>
                </a:highlight>
                <a:latin typeface="Roboto Mono"/>
                <a:ea typeface="Roboto Mono"/>
                <a:cs typeface="Roboto Mono"/>
                <a:sym typeface="Roboto Mono"/>
              </a:rPr>
              <a:t> dst_ap AS </a:t>
            </a:r>
            <a:r>
              <a:rPr lang="en" sz="1400">
                <a:solidFill>
                  <a:srgbClr val="032F62"/>
                </a:solidFill>
                <a:highlight>
                  <a:srgbClr val="FFFF00"/>
                </a:highlight>
                <a:latin typeface="Roboto Mono"/>
                <a:ea typeface="Roboto Mono"/>
                <a:cs typeface="Roboto Mono"/>
                <a:sym typeface="Roboto Mono"/>
              </a:rPr>
              <a:t>"Destination IP and Port"</a:t>
            </a:r>
            <a:endParaRPr sz="1400">
              <a:solidFill>
                <a:srgbClr val="032F62"/>
              </a:solidFill>
              <a:highlight>
                <a:srgbClr val="FFFF00"/>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latin typeface="Arial"/>
              <a:ea typeface="Arial"/>
              <a:cs typeface="Arial"/>
              <a:sym typeface="Arial"/>
            </a:endParaRPr>
          </a:p>
          <a:p>
            <a:pPr indent="0" lvl="0" marL="0" rtl="0" algn="l">
              <a:lnSpc>
                <a:spcPct val="150000"/>
              </a:lnSpc>
              <a:spcBef>
                <a:spcPts val="1200"/>
              </a:spcBef>
              <a:spcAft>
                <a:spcPts val="0"/>
              </a:spcAft>
              <a:buNone/>
            </a:pPr>
            <a:r>
              <a:t/>
            </a:r>
            <a:endParaRPr/>
          </a:p>
        </p:txBody>
      </p:sp>
      <p:sp>
        <p:nvSpPr>
          <p:cNvPr id="2368" name="Google Shape;2368;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9" name="Google Shape;2369;p1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70" name="Google Shape;2370;p140"/>
          <p:cNvPicPr preferRelativeResize="0"/>
          <p:nvPr/>
        </p:nvPicPr>
        <p:blipFill>
          <a:blip r:embed="rId3">
            <a:alphaModFix/>
          </a:blip>
          <a:stretch>
            <a:fillRect/>
          </a:stretch>
        </p:blipFill>
        <p:spPr>
          <a:xfrm>
            <a:off x="1789800" y="2525575"/>
            <a:ext cx="4926350" cy="23263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4" name="Shape 2374"/>
        <p:cNvGrpSpPr/>
        <p:nvPr/>
      </p:nvGrpSpPr>
      <p:grpSpPr>
        <a:xfrm>
          <a:off x="0" y="0"/>
          <a:ext cx="0" cy="0"/>
          <a:chOff x="0" y="0"/>
          <a:chExt cx="0" cy="0"/>
        </a:xfrm>
      </p:grpSpPr>
      <p:sp>
        <p:nvSpPr>
          <p:cNvPr id="2375" name="Google Shape;2375;p14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Alerts in Splunk</a:t>
            </a:r>
            <a:endParaRPr>
              <a:solidFill>
                <a:srgbClr val="FFFFFF"/>
              </a:solidFill>
            </a:endParaRPr>
          </a:p>
        </p:txBody>
      </p:sp>
      <p:sp>
        <p:nvSpPr>
          <p:cNvPr id="2376" name="Google Shape;2376;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77" name="Google Shape;2377;p14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78" name="Google Shape;2378;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5" name="Shape 2055"/>
        <p:cNvGrpSpPr/>
        <p:nvPr/>
      </p:nvGrpSpPr>
      <p:grpSpPr>
        <a:xfrm>
          <a:off x="0" y="0"/>
          <a:ext cx="0" cy="0"/>
          <a:chOff x="0" y="0"/>
          <a:chExt cx="0" cy="0"/>
        </a:xfrm>
      </p:grpSpPr>
      <p:sp>
        <p:nvSpPr>
          <p:cNvPr id="2056" name="Google Shape;2056;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7" name="Google Shape;2057;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8" name="Google Shape;2058;p106"/>
          <p:cNvSpPr txBox="1"/>
          <p:nvPr/>
        </p:nvSpPr>
        <p:spPr>
          <a:xfrm>
            <a:off x="2867775" y="3561600"/>
            <a:ext cx="3746700" cy="5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Warm-Up </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2" name="Shape 2382"/>
        <p:cNvGrpSpPr/>
        <p:nvPr/>
      </p:nvGrpSpPr>
      <p:grpSpPr>
        <a:xfrm>
          <a:off x="0" y="0"/>
          <a:ext cx="0" cy="0"/>
          <a:chOff x="0" y="0"/>
          <a:chExt cx="0" cy="0"/>
        </a:xfrm>
      </p:grpSpPr>
      <p:sp>
        <p:nvSpPr>
          <p:cNvPr id="2383" name="Google Shape;2383;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Understanding the Splunk Alert</a:t>
            </a:r>
            <a:endParaRPr/>
          </a:p>
        </p:txBody>
      </p:sp>
      <p:sp>
        <p:nvSpPr>
          <p:cNvPr id="2384" name="Google Shape;2384;p142"/>
          <p:cNvSpPr txBox="1"/>
          <p:nvPr>
            <p:ph idx="1" type="subTitle"/>
          </p:nvPr>
        </p:nvSpPr>
        <p:spPr>
          <a:xfrm>
            <a:off x="0" y="64610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Remember from last class: Monitoring and alerting is a key component in Splunk</a:t>
            </a:r>
            <a:endParaRPr/>
          </a:p>
        </p:txBody>
      </p:sp>
      <p:sp>
        <p:nvSpPr>
          <p:cNvPr id="2385" name="Google Shape;2385;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86" name="Google Shape;2386;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87" name="Google Shape;2387;p142"/>
          <p:cNvSpPr txBox="1"/>
          <p:nvPr>
            <p:ph idx="3" type="body"/>
          </p:nvPr>
        </p:nvSpPr>
        <p:spPr>
          <a:xfrm>
            <a:off x="0" y="1487775"/>
            <a:ext cx="9144000" cy="2700900"/>
          </a:xfrm>
          <a:prstGeom prst="rect">
            <a:avLst/>
          </a:prstGeom>
        </p:spPr>
        <p:txBody>
          <a:bodyPr anchorCtr="0" anchor="t" bIns="914400" lIns="457200" spcFirstLastPara="1" rIns="457200" wrap="square" tIns="0">
            <a:noAutofit/>
          </a:bodyPr>
          <a:lstStyle/>
          <a:p>
            <a:pPr indent="457200" lvl="0" marL="457200" rtl="0" algn="l">
              <a:spcBef>
                <a:spcPts val="0"/>
              </a:spcBef>
              <a:spcAft>
                <a:spcPts val="0"/>
              </a:spcAft>
              <a:buNone/>
            </a:pPr>
            <a:r>
              <a:rPr lang="en" sz="1800"/>
              <a:t>Alerts</a:t>
            </a:r>
            <a:r>
              <a:rPr lang="en" sz="1800">
                <a:latin typeface="Roboto Light"/>
                <a:ea typeface="Roboto Light"/>
                <a:cs typeface="Roboto Light"/>
                <a:sym typeface="Roboto Light"/>
              </a:rPr>
              <a:t> are used to </a:t>
            </a:r>
            <a:r>
              <a:rPr lang="en" sz="1800"/>
              <a:t>monitor</a:t>
            </a:r>
            <a:r>
              <a:rPr lang="en" sz="1800">
                <a:latin typeface="Roboto Light"/>
                <a:ea typeface="Roboto Light"/>
                <a:cs typeface="Roboto Light"/>
                <a:sym typeface="Roboto Light"/>
              </a:rPr>
              <a:t> for and </a:t>
            </a:r>
            <a:r>
              <a:rPr lang="en" sz="1800"/>
              <a:t>respond to</a:t>
            </a:r>
            <a:r>
              <a:rPr lang="en" sz="1800">
                <a:latin typeface="Roboto Light"/>
                <a:ea typeface="Roboto Light"/>
                <a:cs typeface="Roboto Light"/>
                <a:sym typeface="Roboto Light"/>
              </a:rPr>
              <a:t> specific events </a:t>
            </a:r>
            <a:endParaRPr sz="1800">
              <a:latin typeface="Roboto Light"/>
              <a:ea typeface="Roboto Light"/>
              <a:cs typeface="Roboto Light"/>
              <a:sym typeface="Roboto Light"/>
            </a:endParaRPr>
          </a:p>
          <a:p>
            <a:pPr indent="0" lvl="0" marL="0" rtl="0" algn="l">
              <a:spcBef>
                <a:spcPts val="800"/>
              </a:spcBef>
              <a:spcAft>
                <a:spcPts val="0"/>
              </a:spcAft>
              <a:buNone/>
            </a:pPr>
            <a:r>
              <a:t/>
            </a:r>
            <a:endParaRPr sz="1800">
              <a:latin typeface="Roboto Light"/>
              <a:ea typeface="Roboto Light"/>
              <a:cs typeface="Roboto Light"/>
              <a:sym typeface="Roboto Light"/>
            </a:endParaRPr>
          </a:p>
          <a:p>
            <a:pPr indent="0" lvl="0" marL="0" rtl="0" algn="l">
              <a:spcBef>
                <a:spcPts val="800"/>
              </a:spcBef>
              <a:spcAft>
                <a:spcPts val="0"/>
              </a:spcAft>
              <a:buNone/>
            </a:pPr>
            <a:r>
              <a:t/>
            </a:r>
            <a:endParaRPr sz="1800">
              <a:latin typeface="Roboto Light"/>
              <a:ea typeface="Roboto Light"/>
              <a:cs typeface="Roboto Light"/>
              <a:sym typeface="Roboto Light"/>
            </a:endParaRPr>
          </a:p>
          <a:p>
            <a:pPr indent="457200" lvl="0" marL="457200" rtl="0" algn="l">
              <a:spcBef>
                <a:spcPts val="800"/>
              </a:spcBef>
              <a:spcAft>
                <a:spcPts val="0"/>
              </a:spcAft>
              <a:buNone/>
            </a:pPr>
            <a:r>
              <a:rPr lang="en" sz="1800">
                <a:latin typeface="Roboto Light"/>
                <a:ea typeface="Roboto Light"/>
                <a:cs typeface="Roboto Light"/>
                <a:sym typeface="Roboto Light"/>
              </a:rPr>
              <a:t>Alerts</a:t>
            </a:r>
            <a:r>
              <a:rPr lang="en" sz="1800"/>
              <a:t> </a:t>
            </a:r>
            <a:r>
              <a:rPr lang="en" sz="1800">
                <a:latin typeface="Roboto Light"/>
                <a:ea typeface="Roboto Light"/>
                <a:cs typeface="Roboto Light"/>
                <a:sym typeface="Roboto Light"/>
              </a:rPr>
              <a:t>can look for events in </a:t>
            </a:r>
            <a:r>
              <a:rPr lang="en" sz="1800"/>
              <a:t>real time</a:t>
            </a:r>
            <a:r>
              <a:rPr lang="en" sz="1800">
                <a:latin typeface="Roboto Light"/>
                <a:ea typeface="Roboto Light"/>
                <a:cs typeface="Roboto Light"/>
                <a:sym typeface="Roboto Light"/>
              </a:rPr>
              <a:t> or </a:t>
            </a:r>
            <a:r>
              <a:rPr lang="en" sz="1800"/>
              <a:t>on a schedule</a:t>
            </a:r>
            <a:r>
              <a:rPr lang="en" sz="1800">
                <a:latin typeface="Roboto Light"/>
                <a:ea typeface="Roboto Light"/>
                <a:cs typeface="Roboto Light"/>
                <a:sym typeface="Roboto Light"/>
              </a:rPr>
              <a:t>.</a:t>
            </a:r>
            <a:endParaRPr sz="1800">
              <a:latin typeface="Roboto Light"/>
              <a:ea typeface="Roboto Light"/>
              <a:cs typeface="Roboto Light"/>
              <a:sym typeface="Roboto Light"/>
            </a:endParaRPr>
          </a:p>
          <a:p>
            <a:pPr indent="457200" lvl="0" marL="0" rtl="0" algn="l">
              <a:spcBef>
                <a:spcPts val="800"/>
              </a:spcBef>
              <a:spcAft>
                <a:spcPts val="0"/>
              </a:spcAft>
              <a:buNone/>
            </a:pPr>
            <a:r>
              <a:t/>
            </a:r>
            <a:endParaRPr sz="1800">
              <a:latin typeface="Roboto Light"/>
              <a:ea typeface="Roboto Light"/>
              <a:cs typeface="Roboto Light"/>
              <a:sym typeface="Roboto Light"/>
            </a:endParaRPr>
          </a:p>
          <a:p>
            <a:pPr indent="457200" lvl="0" marL="0" rtl="0" algn="l">
              <a:spcBef>
                <a:spcPts val="800"/>
              </a:spcBef>
              <a:spcAft>
                <a:spcPts val="0"/>
              </a:spcAft>
              <a:buNone/>
            </a:pPr>
            <a:r>
              <a:t/>
            </a:r>
            <a:endParaRPr sz="1800">
              <a:latin typeface="Roboto Light"/>
              <a:ea typeface="Roboto Light"/>
              <a:cs typeface="Roboto Light"/>
              <a:sym typeface="Roboto Light"/>
            </a:endParaRPr>
          </a:p>
          <a:p>
            <a:pPr indent="457200" lvl="0" marL="457200" rtl="0" algn="l">
              <a:spcBef>
                <a:spcPts val="800"/>
              </a:spcBef>
              <a:spcAft>
                <a:spcPts val="0"/>
              </a:spcAft>
              <a:buNone/>
            </a:pPr>
            <a:r>
              <a:rPr lang="en" sz="1800">
                <a:latin typeface="Roboto Light"/>
                <a:ea typeface="Roboto Light"/>
                <a:cs typeface="Roboto Light"/>
                <a:sym typeface="Roboto Light"/>
              </a:rPr>
              <a:t>Alert can be assigned a priority, such as Information or Critical. </a:t>
            </a:r>
            <a:endParaRPr sz="1800">
              <a:latin typeface="Roboto Light"/>
              <a:ea typeface="Roboto Light"/>
              <a:cs typeface="Roboto Light"/>
              <a:sym typeface="Roboto Light"/>
            </a:endParaRPr>
          </a:p>
          <a:p>
            <a:pPr indent="0" lvl="0" marL="0" rtl="0" algn="l">
              <a:spcBef>
                <a:spcPts val="800"/>
              </a:spcBef>
              <a:spcAft>
                <a:spcPts val="800"/>
              </a:spcAft>
              <a:buNone/>
            </a:pPr>
            <a:r>
              <a:rPr lang="en"/>
              <a:t>	</a:t>
            </a:r>
            <a:endParaRPr sz="1800">
              <a:latin typeface="Roboto Light"/>
              <a:ea typeface="Roboto Light"/>
              <a:cs typeface="Roboto Light"/>
              <a:sym typeface="Roboto Light"/>
            </a:endParaRPr>
          </a:p>
        </p:txBody>
      </p:sp>
      <p:pic>
        <p:nvPicPr>
          <p:cNvPr id="2388" name="Google Shape;2388;p142"/>
          <p:cNvPicPr preferRelativeResize="0"/>
          <p:nvPr/>
        </p:nvPicPr>
        <p:blipFill>
          <a:blip r:embed="rId3">
            <a:alphaModFix/>
          </a:blip>
          <a:stretch>
            <a:fillRect/>
          </a:stretch>
        </p:blipFill>
        <p:spPr>
          <a:xfrm>
            <a:off x="500225" y="1386375"/>
            <a:ext cx="742974" cy="745651"/>
          </a:xfrm>
          <a:prstGeom prst="rect">
            <a:avLst/>
          </a:prstGeom>
          <a:noFill/>
          <a:ln>
            <a:noFill/>
          </a:ln>
        </p:spPr>
      </p:pic>
      <p:pic>
        <p:nvPicPr>
          <p:cNvPr id="2389" name="Google Shape;2389;p142"/>
          <p:cNvPicPr preferRelativeResize="0"/>
          <p:nvPr/>
        </p:nvPicPr>
        <p:blipFill>
          <a:blip r:embed="rId4">
            <a:alphaModFix/>
          </a:blip>
          <a:stretch>
            <a:fillRect/>
          </a:stretch>
        </p:blipFill>
        <p:spPr>
          <a:xfrm>
            <a:off x="500224" y="2416362"/>
            <a:ext cx="556076" cy="745651"/>
          </a:xfrm>
          <a:prstGeom prst="rect">
            <a:avLst/>
          </a:prstGeom>
          <a:noFill/>
          <a:ln>
            <a:noFill/>
          </a:ln>
        </p:spPr>
      </p:pic>
      <p:pic>
        <p:nvPicPr>
          <p:cNvPr id="2390" name="Google Shape;2390;p142"/>
          <p:cNvPicPr preferRelativeResize="0"/>
          <p:nvPr/>
        </p:nvPicPr>
        <p:blipFill>
          <a:blip r:embed="rId5">
            <a:alphaModFix/>
          </a:blip>
          <a:stretch>
            <a:fillRect/>
          </a:stretch>
        </p:blipFill>
        <p:spPr>
          <a:xfrm>
            <a:off x="406775" y="3446340"/>
            <a:ext cx="742975" cy="74228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4" name="Shape 2394"/>
        <p:cNvGrpSpPr/>
        <p:nvPr/>
      </p:nvGrpSpPr>
      <p:grpSpPr>
        <a:xfrm>
          <a:off x="0" y="0"/>
          <a:ext cx="0" cy="0"/>
          <a:chOff x="0" y="0"/>
          <a:chExt cx="0" cy="0"/>
        </a:xfrm>
      </p:grpSpPr>
      <p:sp>
        <p:nvSpPr>
          <p:cNvPr id="2395" name="Google Shape;2395;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Parts of a Splunk Alert</a:t>
            </a:r>
            <a:endParaRPr/>
          </a:p>
        </p:txBody>
      </p:sp>
      <p:sp>
        <p:nvSpPr>
          <p:cNvPr id="2396" name="Google Shape;2396;p143"/>
          <p:cNvSpPr txBox="1"/>
          <p:nvPr>
            <p:ph idx="1" type="subTitle"/>
          </p:nvPr>
        </p:nvSpPr>
        <p:spPr>
          <a:xfrm>
            <a:off x="0" y="675975"/>
            <a:ext cx="9144000" cy="915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Splunk alerts have a structure that defines how alerts are configured and handled:</a:t>
            </a:r>
            <a:endParaRPr/>
          </a:p>
          <a:p>
            <a:pPr indent="0" lvl="0" marL="0" rtl="0" algn="ctr">
              <a:spcBef>
                <a:spcPts val="0"/>
              </a:spcBef>
              <a:spcAft>
                <a:spcPts val="0"/>
              </a:spcAft>
              <a:buNone/>
            </a:pPr>
            <a:r>
              <a:rPr lang="en">
                <a:solidFill>
                  <a:srgbClr val="1C4587"/>
                </a:solidFill>
                <a:latin typeface="Roboto Mono"/>
                <a:ea typeface="Roboto Mono"/>
                <a:cs typeface="Roboto Mono"/>
                <a:sym typeface="Roboto Mono"/>
              </a:rPr>
              <a:t>alert-type</a:t>
            </a:r>
            <a:r>
              <a:rPr lang="en">
                <a:latin typeface="Roboto Mono"/>
                <a:ea typeface="Roboto Mono"/>
                <a:cs typeface="Roboto Mono"/>
                <a:sym typeface="Roboto Mono"/>
              </a:rPr>
              <a:t> </a:t>
            </a:r>
            <a:r>
              <a:rPr lang="en">
                <a:solidFill>
                  <a:srgbClr val="073763"/>
                </a:solidFill>
                <a:latin typeface="Roboto Mono"/>
                <a:ea typeface="Roboto Mono"/>
                <a:cs typeface="Roboto Mono"/>
                <a:sym typeface="Roboto Mono"/>
              </a:rPr>
              <a:t>triggering-options</a:t>
            </a:r>
            <a:r>
              <a:rPr lang="en">
                <a:latin typeface="Roboto Mono"/>
                <a:ea typeface="Roboto Mono"/>
                <a:cs typeface="Roboto Mono"/>
                <a:sym typeface="Roboto Mono"/>
              </a:rPr>
              <a:t> </a:t>
            </a:r>
            <a:r>
              <a:rPr lang="en">
                <a:solidFill>
                  <a:srgbClr val="20124D"/>
                </a:solidFill>
                <a:latin typeface="Roboto Mono"/>
                <a:ea typeface="Roboto Mono"/>
                <a:cs typeface="Roboto Mono"/>
                <a:sym typeface="Roboto Mono"/>
              </a:rPr>
              <a:t>throttling-options</a:t>
            </a:r>
            <a:endParaRPr>
              <a:solidFill>
                <a:srgbClr val="20124D"/>
              </a:solidFill>
              <a:latin typeface="Roboto Mono"/>
              <a:ea typeface="Roboto Mono"/>
              <a:cs typeface="Roboto Mono"/>
              <a:sym typeface="Roboto Mono"/>
            </a:endParaRPr>
          </a:p>
        </p:txBody>
      </p:sp>
      <p:sp>
        <p:nvSpPr>
          <p:cNvPr id="2397" name="Google Shape;2397;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98" name="Google Shape;2398;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9" name="Google Shape;2399;p143"/>
          <p:cNvSpPr txBox="1"/>
          <p:nvPr/>
        </p:nvSpPr>
        <p:spPr>
          <a:xfrm>
            <a:off x="314525" y="1905675"/>
            <a:ext cx="8555100" cy="28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4587"/>
                </a:solidFill>
                <a:latin typeface="Roboto"/>
                <a:ea typeface="Roboto"/>
                <a:cs typeface="Roboto"/>
                <a:sym typeface="Roboto"/>
              </a:rPr>
              <a:t>Alert Type</a:t>
            </a:r>
            <a:r>
              <a:rPr lang="en" sz="1800">
                <a:latin typeface="Roboto"/>
                <a:ea typeface="Roboto"/>
                <a:cs typeface="Roboto"/>
                <a:sym typeface="Roboto"/>
              </a:rPr>
              <a:t>: In Splunk, there are two alert types: </a:t>
            </a:r>
            <a:r>
              <a:rPr i="1" lang="en" sz="1800">
                <a:latin typeface="Roboto"/>
                <a:ea typeface="Roboto"/>
                <a:cs typeface="Roboto"/>
                <a:sym typeface="Roboto"/>
              </a:rPr>
              <a:t>scheduled </a:t>
            </a:r>
            <a:r>
              <a:rPr lang="en" sz="1800">
                <a:latin typeface="Roboto"/>
                <a:ea typeface="Roboto"/>
                <a:cs typeface="Roboto"/>
                <a:sym typeface="Roboto"/>
              </a:rPr>
              <a:t>and </a:t>
            </a:r>
            <a:r>
              <a:rPr i="1" lang="en" sz="1800">
                <a:latin typeface="Roboto"/>
                <a:ea typeface="Roboto"/>
                <a:cs typeface="Roboto"/>
                <a:sym typeface="Roboto"/>
              </a:rPr>
              <a:t>real-time. </a:t>
            </a:r>
            <a:endParaRPr i="1" sz="1800">
              <a:latin typeface="Roboto"/>
              <a:ea typeface="Roboto"/>
              <a:cs typeface="Roboto"/>
              <a:sym typeface="Roboto"/>
            </a:endParaRPr>
          </a:p>
          <a:p>
            <a:pPr indent="-342900" lvl="0" marL="914400" rtl="0" algn="l">
              <a:spcBef>
                <a:spcPts val="0"/>
              </a:spcBef>
              <a:spcAft>
                <a:spcPts val="0"/>
              </a:spcAft>
              <a:buSzPts val="1800"/>
              <a:buFont typeface="Roboto"/>
              <a:buChar char="●"/>
            </a:pPr>
            <a:r>
              <a:rPr lang="en" sz="1800">
                <a:latin typeface="Roboto"/>
                <a:ea typeface="Roboto"/>
                <a:cs typeface="Roboto"/>
                <a:sym typeface="Roboto"/>
              </a:rPr>
              <a:t>The alert type determines when events are searched</a:t>
            </a:r>
            <a:endParaRPr sz="1800">
              <a:latin typeface="Roboto"/>
              <a:ea typeface="Roboto"/>
              <a:cs typeface="Roboto"/>
              <a:sym typeface="Roboto"/>
            </a:endParaRPr>
          </a:p>
          <a:p>
            <a:pPr indent="-342900" lvl="0" marL="914400" rtl="0" algn="l">
              <a:spcBef>
                <a:spcPts val="0"/>
              </a:spcBef>
              <a:spcAft>
                <a:spcPts val="0"/>
              </a:spcAft>
              <a:buSzPts val="1800"/>
              <a:buFont typeface="Roboto"/>
              <a:buChar char="●"/>
            </a:pPr>
            <a:r>
              <a:rPr lang="en" sz="1800">
                <a:latin typeface="Roboto"/>
                <a:ea typeface="Roboto"/>
                <a:cs typeface="Roboto"/>
                <a:sym typeface="Roboto"/>
              </a:rPr>
              <a:t>Timing options or cron syntax can be used.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 sz="1800">
                <a:solidFill>
                  <a:srgbClr val="073763"/>
                </a:solidFill>
                <a:latin typeface="Roboto"/>
                <a:ea typeface="Roboto"/>
                <a:cs typeface="Roboto"/>
                <a:sym typeface="Roboto"/>
              </a:rPr>
              <a:t>Triggering Option</a:t>
            </a:r>
            <a:r>
              <a:rPr b="1" lang="en" sz="1800">
                <a:latin typeface="Roboto"/>
                <a:ea typeface="Roboto"/>
                <a:cs typeface="Roboto"/>
                <a:sym typeface="Roboto"/>
              </a:rPr>
              <a:t> </a:t>
            </a:r>
            <a:r>
              <a:rPr lang="en" sz="1800">
                <a:latin typeface="Roboto"/>
                <a:ea typeface="Roboto"/>
                <a:cs typeface="Roboto"/>
                <a:sym typeface="Roboto"/>
              </a:rPr>
              <a:t>specifies </a:t>
            </a:r>
            <a:r>
              <a:rPr i="1" lang="en" sz="1800">
                <a:latin typeface="Roboto"/>
                <a:ea typeface="Roboto"/>
                <a:cs typeface="Roboto"/>
                <a:sym typeface="Roboto"/>
              </a:rPr>
              <a:t>how </a:t>
            </a:r>
            <a:r>
              <a:rPr lang="en" sz="1800">
                <a:latin typeface="Roboto"/>
                <a:ea typeface="Roboto"/>
                <a:cs typeface="Roboto"/>
                <a:sym typeface="Roboto"/>
              </a:rPr>
              <a:t>and </a:t>
            </a:r>
            <a:r>
              <a:rPr i="1" lang="en" sz="1800">
                <a:latin typeface="Roboto"/>
                <a:ea typeface="Roboto"/>
                <a:cs typeface="Roboto"/>
                <a:sym typeface="Roboto"/>
              </a:rPr>
              <a:t>the number of times </a:t>
            </a:r>
            <a:r>
              <a:rPr lang="en" sz="1800">
                <a:latin typeface="Roboto"/>
                <a:ea typeface="Roboto"/>
                <a:cs typeface="Roboto"/>
                <a:sym typeface="Roboto"/>
              </a:rPr>
              <a:t>an alert is triggered. </a:t>
            </a:r>
            <a:endParaRPr sz="1800">
              <a:latin typeface="Roboto"/>
              <a:ea typeface="Roboto"/>
              <a:cs typeface="Roboto"/>
              <a:sym typeface="Roboto"/>
            </a:endParaRPr>
          </a:p>
          <a:p>
            <a:pPr indent="-342900" lvl="0" marL="914400" rtl="0" algn="l">
              <a:spcBef>
                <a:spcPts val="0"/>
              </a:spcBef>
              <a:spcAft>
                <a:spcPts val="0"/>
              </a:spcAft>
              <a:buSzPts val="1800"/>
              <a:buFont typeface="Roboto"/>
              <a:buChar char="●"/>
            </a:pPr>
            <a:r>
              <a:rPr lang="en" sz="1800">
                <a:latin typeface="Roboto"/>
                <a:ea typeface="Roboto"/>
                <a:cs typeface="Roboto"/>
                <a:sym typeface="Roboto"/>
              </a:rPr>
              <a:t>Dependent on the alert type.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 sz="1800">
                <a:solidFill>
                  <a:srgbClr val="20124D"/>
                </a:solidFill>
                <a:latin typeface="Roboto"/>
                <a:ea typeface="Roboto"/>
                <a:cs typeface="Roboto"/>
                <a:sym typeface="Roboto"/>
              </a:rPr>
              <a:t>Throttling Options</a:t>
            </a:r>
            <a:r>
              <a:rPr b="1" lang="en" sz="1800">
                <a:latin typeface="Roboto"/>
                <a:ea typeface="Roboto"/>
                <a:cs typeface="Roboto"/>
                <a:sym typeface="Roboto"/>
              </a:rPr>
              <a:t> </a:t>
            </a:r>
            <a:r>
              <a:rPr lang="en" sz="1800">
                <a:latin typeface="Roboto"/>
                <a:ea typeface="Roboto"/>
                <a:cs typeface="Roboto"/>
                <a:sym typeface="Roboto"/>
              </a:rPr>
              <a:t>specifies the </a:t>
            </a:r>
            <a:r>
              <a:rPr i="1" lang="en" sz="1800">
                <a:latin typeface="Roboto"/>
                <a:ea typeface="Roboto"/>
                <a:cs typeface="Roboto"/>
                <a:sym typeface="Roboto"/>
              </a:rPr>
              <a:t>time period of suppression. </a:t>
            </a:r>
            <a:endParaRPr i="1" sz="1800">
              <a:latin typeface="Roboto"/>
              <a:ea typeface="Roboto"/>
              <a:cs typeface="Roboto"/>
              <a:sym typeface="Roboto"/>
            </a:endParaRPr>
          </a:p>
          <a:p>
            <a:pPr indent="-342900" lvl="0" marL="914400" rtl="0" algn="l">
              <a:spcBef>
                <a:spcPts val="0"/>
              </a:spcBef>
              <a:spcAft>
                <a:spcPts val="0"/>
              </a:spcAft>
              <a:buSzPts val="1800"/>
              <a:buFont typeface="Roboto"/>
              <a:buChar char="●"/>
            </a:pPr>
            <a:r>
              <a:rPr lang="en" sz="1800">
                <a:latin typeface="Roboto"/>
                <a:ea typeface="Roboto"/>
                <a:cs typeface="Roboto"/>
                <a:sym typeface="Roboto"/>
              </a:rPr>
              <a:t>Dependent on the alert type.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3" name="Shape 2403"/>
        <p:cNvGrpSpPr/>
        <p:nvPr/>
      </p:nvGrpSpPr>
      <p:grpSpPr>
        <a:xfrm>
          <a:off x="0" y="0"/>
          <a:ext cx="0" cy="0"/>
          <a:chOff x="0" y="0"/>
          <a:chExt cx="0" cy="0"/>
        </a:xfrm>
      </p:grpSpPr>
      <p:sp>
        <p:nvSpPr>
          <p:cNvPr id="2404" name="Google Shape;2404;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Real-Time Alerts</a:t>
            </a:r>
            <a:endParaRPr/>
          </a:p>
        </p:txBody>
      </p:sp>
      <p:sp>
        <p:nvSpPr>
          <p:cNvPr id="2405" name="Google Shape;2405;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06" name="Google Shape;2406;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07" name="Google Shape;2407;p144"/>
          <p:cNvSpPr txBox="1"/>
          <p:nvPr>
            <p:ph idx="3" type="body"/>
          </p:nvPr>
        </p:nvSpPr>
        <p:spPr>
          <a:xfrm>
            <a:off x="0" y="711500"/>
            <a:ext cx="9144000" cy="633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Real-time alerts monitor events </a:t>
            </a:r>
            <a:r>
              <a:rPr i="1" lang="en" sz="1800">
                <a:latin typeface="Roboto Light"/>
                <a:ea typeface="Roboto Light"/>
                <a:cs typeface="Roboto Light"/>
                <a:sym typeface="Roboto Light"/>
              </a:rPr>
              <a:t>continuously</a:t>
            </a:r>
            <a:r>
              <a:rPr lang="en" sz="1800">
                <a:latin typeface="Roboto Light"/>
                <a:ea typeface="Roboto Light"/>
                <a:cs typeface="Roboto Light"/>
                <a:sym typeface="Roboto Light"/>
              </a:rPr>
              <a:t> and can be configured to trigger </a:t>
            </a:r>
            <a:r>
              <a:rPr lang="en" sz="1800"/>
              <a:t>once per-result</a:t>
            </a:r>
            <a:r>
              <a:rPr lang="en" sz="1800">
                <a:latin typeface="Roboto Light"/>
                <a:ea typeface="Roboto Light"/>
                <a:cs typeface="Roboto Light"/>
                <a:sym typeface="Roboto Light"/>
              </a:rPr>
              <a:t>  or within a </a:t>
            </a:r>
            <a:r>
              <a:rPr lang="en" sz="1800"/>
              <a:t>rolling time window</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a:t>Example 1: </a:t>
            </a:r>
            <a:r>
              <a:rPr lang="en"/>
              <a:t>Trigger an alert every time there is a password failure on the root account</a:t>
            </a:r>
            <a:r>
              <a:rPr lang="en">
                <a:latin typeface="Roboto Light"/>
                <a:ea typeface="Roboto Light"/>
                <a:cs typeface="Roboto Light"/>
                <a:sym typeface="Roboto Light"/>
              </a:rPr>
              <a:t>. </a:t>
            </a:r>
            <a:endParaRPr>
              <a:latin typeface="Roboto Light"/>
              <a:ea typeface="Roboto Light"/>
              <a:cs typeface="Roboto Light"/>
              <a:sym typeface="Roboto Light"/>
            </a:endParaRPr>
          </a:p>
          <a:p>
            <a:pPr indent="-317500" lvl="0" marL="457200" rtl="0" algn="l">
              <a:spcBef>
                <a:spcPts val="800"/>
              </a:spcBef>
              <a:spcAft>
                <a:spcPts val="0"/>
              </a:spcAft>
              <a:buSzPts val="1400"/>
              <a:buChar char="●"/>
            </a:pPr>
            <a:r>
              <a:rPr lang="en"/>
              <a:t>The triggering options are set to alert every time there is a search result, a.k.a </a:t>
            </a:r>
            <a:r>
              <a:rPr i="1" lang="en"/>
              <a:t>per-result triggering. </a:t>
            </a:r>
            <a:endParaRPr i="1"/>
          </a:p>
          <a:p>
            <a:pPr indent="-317500" lvl="0" marL="457200" rtl="0" algn="l">
              <a:spcBef>
                <a:spcPts val="0"/>
              </a:spcBef>
              <a:spcAft>
                <a:spcPts val="0"/>
              </a:spcAft>
              <a:buSzPts val="1400"/>
              <a:buChar char="●"/>
            </a:pPr>
            <a:r>
              <a:rPr lang="en"/>
              <a:t>A custom script is run to alert the security team. </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
              <a:t>Example 2</a:t>
            </a:r>
            <a:r>
              <a:rPr lang="en"/>
              <a:t>: Triggering an alert if a service has more than three errors in a minute. </a:t>
            </a:r>
            <a:endParaRPr/>
          </a:p>
          <a:p>
            <a:pPr indent="-317500" lvl="0" marL="457200" rtl="0" algn="l">
              <a:spcBef>
                <a:spcPts val="800"/>
              </a:spcBef>
              <a:spcAft>
                <a:spcPts val="0"/>
              </a:spcAft>
              <a:buSzPts val="1400"/>
              <a:buChar char="●"/>
            </a:pPr>
            <a:r>
              <a:rPr lang="en"/>
              <a:t>Configure a real-time alert that searches for the service error event with a specified one minute </a:t>
            </a:r>
            <a:r>
              <a:rPr i="1" lang="en"/>
              <a:t>rolling </a:t>
            </a:r>
            <a:r>
              <a:rPr lang="en"/>
              <a:t>window. </a:t>
            </a:r>
            <a:endParaRPr/>
          </a:p>
          <a:p>
            <a:pPr indent="-317500" lvl="0" marL="457200" rtl="0" algn="l">
              <a:spcBef>
                <a:spcPts val="0"/>
              </a:spcBef>
              <a:spcAft>
                <a:spcPts val="0"/>
              </a:spcAft>
              <a:buSzPts val="1400"/>
              <a:buChar char="●"/>
            </a:pPr>
            <a:r>
              <a:rPr lang="en"/>
              <a:t>An email is sent to the operations team.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1" name="Shape 2411"/>
        <p:cNvGrpSpPr/>
        <p:nvPr/>
      </p:nvGrpSpPr>
      <p:grpSpPr>
        <a:xfrm>
          <a:off x="0" y="0"/>
          <a:ext cx="0" cy="0"/>
          <a:chOff x="0" y="0"/>
          <a:chExt cx="0" cy="0"/>
        </a:xfrm>
      </p:grpSpPr>
      <p:sp>
        <p:nvSpPr>
          <p:cNvPr id="2412" name="Google Shape;2412;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Scheduled</a:t>
            </a:r>
            <a:r>
              <a:rPr lang="en"/>
              <a:t> Alerts</a:t>
            </a:r>
            <a:endParaRPr/>
          </a:p>
        </p:txBody>
      </p:sp>
      <p:sp>
        <p:nvSpPr>
          <p:cNvPr id="2413" name="Google Shape;2413;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14" name="Google Shape;2414;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15" name="Google Shape;2415;p145"/>
          <p:cNvSpPr txBox="1"/>
          <p:nvPr>
            <p:ph idx="3" type="body"/>
          </p:nvPr>
        </p:nvSpPr>
        <p:spPr>
          <a:xfrm>
            <a:off x="0" y="711500"/>
            <a:ext cx="9144000" cy="633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Scheduled alerts, </a:t>
            </a:r>
            <a:r>
              <a:rPr i="1" lang="en" sz="1800">
                <a:latin typeface="Roboto Light"/>
                <a:ea typeface="Roboto Light"/>
                <a:cs typeface="Roboto Light"/>
                <a:sym typeface="Roboto Light"/>
              </a:rPr>
              <a:t>as it sounds, </a:t>
            </a:r>
            <a:r>
              <a:rPr lang="en" sz="1800">
                <a:latin typeface="Roboto Light"/>
                <a:ea typeface="Roboto Light"/>
                <a:cs typeface="Roboto Light"/>
                <a:sym typeface="Roboto Light"/>
              </a:rPr>
              <a:t>search for events a repeated schedule.</a:t>
            </a:r>
            <a:endParaRPr sz="1800">
              <a:latin typeface="Roboto Light"/>
              <a:ea typeface="Roboto Light"/>
              <a:cs typeface="Roboto Light"/>
              <a:sym typeface="Roboto Light"/>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a:t>Example : </a:t>
            </a:r>
            <a:r>
              <a:rPr lang="en"/>
              <a:t>Monitoring how often a server returns a 500 error. </a:t>
            </a:r>
            <a:endParaRPr/>
          </a:p>
          <a:p>
            <a:pPr indent="-317500" lvl="0" marL="457200" rtl="0" algn="l">
              <a:spcBef>
                <a:spcPts val="800"/>
              </a:spcBef>
              <a:spcAft>
                <a:spcPts val="0"/>
              </a:spcAft>
              <a:buSzPts val="1400"/>
              <a:buChar char="●"/>
            </a:pPr>
            <a:r>
              <a:rPr lang="en"/>
              <a:t>Create a scheduled alert that searched for 500 errors </a:t>
            </a:r>
            <a:r>
              <a:rPr b="1" lang="en"/>
              <a:t>every half hour</a:t>
            </a:r>
            <a:r>
              <a:rPr lang="en"/>
              <a:t> and triggers an event when there are more than 50 results. </a:t>
            </a:r>
            <a:endParaRPr/>
          </a:p>
          <a:p>
            <a:pPr indent="-317500" lvl="0" marL="457200" rtl="0" algn="l">
              <a:spcBef>
                <a:spcPts val="0"/>
              </a:spcBef>
              <a:spcAft>
                <a:spcPts val="0"/>
              </a:spcAft>
              <a:buSzPts val="1400"/>
              <a:buChar char="●"/>
            </a:pPr>
            <a:r>
              <a:rPr lang="en"/>
              <a:t>A Notification is logged to the TRiggered alerts list.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It is important to schedule a time range that prevents data from being evaluated twice in a search.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Event s should be scheduled with a minimum of a one-minute delay. </a:t>
            </a:r>
            <a:endParaRPr/>
          </a:p>
          <a:p>
            <a:pPr indent="0" lvl="0" marL="0" rtl="0" algn="l">
              <a:spcBef>
                <a:spcPts val="800"/>
              </a:spcBef>
              <a:spcAft>
                <a:spcPts val="800"/>
              </a:spcAft>
              <a:buNone/>
            </a:pPr>
            <a:r>
              <a:t/>
            </a:r>
            <a:endParaRPr>
              <a:latin typeface="Roboto Light"/>
              <a:ea typeface="Roboto Light"/>
              <a:cs typeface="Roboto Light"/>
              <a:sym typeface="Roboto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9" name="Shape 2419"/>
        <p:cNvGrpSpPr/>
        <p:nvPr/>
      </p:nvGrpSpPr>
      <p:grpSpPr>
        <a:xfrm>
          <a:off x="0" y="0"/>
          <a:ext cx="0" cy="0"/>
          <a:chOff x="0" y="0"/>
          <a:chExt cx="0" cy="0"/>
        </a:xfrm>
      </p:grpSpPr>
      <p:sp>
        <p:nvSpPr>
          <p:cNvPr id="2420" name="Google Shape;2420;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21" name="Google Shape;2421;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22" name="Google Shape;2422;p14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FD966"/>
                </a:solidFill>
              </a:rPr>
              <a:t>Creating a Real-Time Alert</a:t>
            </a:r>
            <a:endParaRPr>
              <a:solidFill>
                <a:srgbClr val="FFD96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6" name="Shape 2426"/>
        <p:cNvGrpSpPr/>
        <p:nvPr/>
      </p:nvGrpSpPr>
      <p:grpSpPr>
        <a:xfrm>
          <a:off x="0" y="0"/>
          <a:ext cx="0" cy="0"/>
          <a:chOff x="0" y="0"/>
          <a:chExt cx="0" cy="0"/>
        </a:xfrm>
      </p:grpSpPr>
      <p:sp>
        <p:nvSpPr>
          <p:cNvPr id="2427" name="Google Shape;2427;p14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428" name="Google Shape;2428;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29" name="Google Shape;2429;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30" name="Google Shape;2430;p14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a:t>
            </a:r>
            <a:r>
              <a:rPr lang="en" sz="2000">
                <a:latin typeface="Roboto Light"/>
                <a:ea typeface="Roboto Light"/>
                <a:cs typeface="Roboto Light"/>
                <a:sym typeface="Roboto Light"/>
              </a:rPr>
              <a:t>Using Alerts to Monitor System Files</a:t>
            </a:r>
            <a:endParaRPr sz="20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latin typeface="Roboto Light"/>
                <a:ea typeface="Roboto Light"/>
                <a:cs typeface="Roboto Light"/>
                <a:sym typeface="Roboto Light"/>
              </a:rPr>
              <a:t>In this activity, you will create an alert that will be logged in the Triggered Alert list. </a:t>
            </a:r>
            <a:endParaRPr sz="14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 </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4" name="Shape 2434"/>
        <p:cNvGrpSpPr/>
        <p:nvPr/>
      </p:nvGrpSpPr>
      <p:grpSpPr>
        <a:xfrm>
          <a:off x="0" y="0"/>
          <a:ext cx="0" cy="0"/>
          <a:chOff x="0" y="0"/>
          <a:chExt cx="0" cy="0"/>
        </a:xfrm>
      </p:grpSpPr>
      <p:sp>
        <p:nvSpPr>
          <p:cNvPr id="2435" name="Google Shape;2435;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36" name="Google Shape;2436;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37" name="Google Shape;2437;p148"/>
          <p:cNvSpPr txBox="1"/>
          <p:nvPr/>
        </p:nvSpPr>
        <p:spPr>
          <a:xfrm>
            <a:off x="2868725" y="3695425"/>
            <a:ext cx="3645600" cy="8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0000"/>
                </a:solidFill>
                <a:latin typeface="Roboto Mono"/>
                <a:ea typeface="Roboto Mono"/>
                <a:cs typeface="Roboto Mono"/>
                <a:sym typeface="Roboto Mono"/>
              </a:rPr>
              <a:t>Using Alerts in Splunk</a:t>
            </a:r>
            <a:endParaRPr sz="1800">
              <a:solidFill>
                <a:srgbClr val="660000"/>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Google Shape;2442;p14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Baselining</a:t>
            </a:r>
            <a:endParaRPr/>
          </a:p>
        </p:txBody>
      </p:sp>
      <p:sp>
        <p:nvSpPr>
          <p:cNvPr id="2443" name="Google Shape;2443;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4" name="Google Shape;2444;p14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5" name="Google Shape;2445;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9" name="Shape 2449"/>
        <p:cNvGrpSpPr/>
        <p:nvPr/>
      </p:nvGrpSpPr>
      <p:grpSpPr>
        <a:xfrm>
          <a:off x="0" y="0"/>
          <a:ext cx="0" cy="0"/>
          <a:chOff x="0" y="0"/>
          <a:chExt cx="0" cy="0"/>
        </a:xfrm>
      </p:grpSpPr>
      <p:sp>
        <p:nvSpPr>
          <p:cNvPr id="2450" name="Google Shape;2450;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Baselines to Create Effective Alerts</a:t>
            </a:r>
            <a:endParaRPr/>
          </a:p>
        </p:txBody>
      </p:sp>
      <p:sp>
        <p:nvSpPr>
          <p:cNvPr id="2451" name="Google Shape;2451;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2" name="Google Shape;2452;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53" name="Google Shape;2453;p150"/>
          <p:cNvSpPr txBox="1"/>
          <p:nvPr>
            <p:ph idx="3" type="body"/>
          </p:nvPr>
        </p:nvSpPr>
        <p:spPr>
          <a:xfrm>
            <a:off x="175" y="843200"/>
            <a:ext cx="9144000" cy="4063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i="1" lang="en" sz="1800"/>
              <a:t>Your are tasked with monitoring a web </a:t>
            </a:r>
            <a:r>
              <a:rPr i="1" lang="en" sz="1800"/>
              <a:t>application</a:t>
            </a:r>
            <a:r>
              <a:rPr i="1" lang="en" sz="1800"/>
              <a:t> where customers can </a:t>
            </a:r>
            <a:r>
              <a:rPr i="1" lang="en" sz="1800"/>
              <a:t>purchase</a:t>
            </a:r>
            <a:r>
              <a:rPr i="1" lang="en" sz="1800"/>
              <a:t> your company’s products. You are concerned that there is threat of an attacker attempting to brute force </a:t>
            </a:r>
            <a:r>
              <a:rPr i="1" lang="en" sz="1800"/>
              <a:t>log in</a:t>
            </a:r>
            <a:r>
              <a:rPr i="1" lang="en" sz="1800"/>
              <a:t> to your application. </a:t>
            </a:r>
            <a:endParaRPr i="1" sz="1800"/>
          </a:p>
          <a:p>
            <a:pPr indent="0" lvl="0" marL="0" rtl="0" algn="l">
              <a:spcBef>
                <a:spcPts val="800"/>
              </a:spcBef>
              <a:spcAft>
                <a:spcPts val="0"/>
              </a:spcAft>
              <a:buNone/>
            </a:pPr>
            <a:r>
              <a:t/>
            </a:r>
            <a:endParaRPr i="1"/>
          </a:p>
          <a:p>
            <a:pPr indent="0" lvl="0" marL="0" rtl="0" algn="l">
              <a:spcBef>
                <a:spcPts val="800"/>
              </a:spcBef>
              <a:spcAft>
                <a:spcPts val="0"/>
              </a:spcAft>
              <a:buNone/>
            </a:pPr>
            <a:r>
              <a:rPr b="1" lang="en" sz="1600"/>
              <a:t>How can we use Splunk so that we are aware if a brute force attack is occuring?</a:t>
            </a:r>
            <a:endParaRPr b="1" sz="1600"/>
          </a:p>
          <a:p>
            <a:pPr indent="0" lvl="0" marL="0" rtl="0" algn="l">
              <a:spcBef>
                <a:spcPts val="800"/>
              </a:spcBef>
              <a:spcAft>
                <a:spcPts val="0"/>
              </a:spcAft>
              <a:buNone/>
            </a:pPr>
            <a:r>
              <a:t/>
            </a:r>
            <a:endParaRPr b="1"/>
          </a:p>
          <a:p>
            <a:pPr indent="0" lvl="0" marL="0" rtl="0" algn="l">
              <a:spcBef>
                <a:spcPts val="800"/>
              </a:spcBef>
              <a:spcAft>
                <a:spcPts val="0"/>
              </a:spcAft>
              <a:buNone/>
            </a:pPr>
            <a:r>
              <a:t/>
            </a:r>
            <a:endParaRPr b="1"/>
          </a:p>
          <a:p>
            <a:pPr indent="0" lvl="0" marL="0" rtl="0" algn="l">
              <a:spcBef>
                <a:spcPts val="800"/>
              </a:spcBef>
              <a:spcAft>
                <a:spcPts val="0"/>
              </a:spcAft>
              <a:buNone/>
            </a:pPr>
            <a:r>
              <a:t/>
            </a:r>
            <a:endParaRPr b="1"/>
          </a:p>
          <a:p>
            <a:pPr indent="0" lvl="0" marL="0" rtl="0" algn="l">
              <a:spcBef>
                <a:spcPts val="800"/>
              </a:spcBef>
              <a:spcAft>
                <a:spcPts val="800"/>
              </a:spcAft>
              <a:buNone/>
            </a:pPr>
            <a:r>
              <a:rPr b="1" lang="en" sz="1600"/>
              <a:t>What isn’t it ideal for an alert to triggered every time there are several failed attempts. </a:t>
            </a:r>
            <a:endParaRPr b="1"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7" name="Shape 2457"/>
        <p:cNvGrpSpPr/>
        <p:nvPr/>
      </p:nvGrpSpPr>
      <p:grpSpPr>
        <a:xfrm>
          <a:off x="0" y="0"/>
          <a:ext cx="0" cy="0"/>
          <a:chOff x="0" y="0"/>
          <a:chExt cx="0" cy="0"/>
        </a:xfrm>
      </p:grpSpPr>
      <p:sp>
        <p:nvSpPr>
          <p:cNvPr id="2458" name="Google Shape;2458;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Baselines to Create Effective Alerts</a:t>
            </a:r>
            <a:endParaRPr/>
          </a:p>
        </p:txBody>
      </p:sp>
      <p:sp>
        <p:nvSpPr>
          <p:cNvPr id="2459" name="Google Shape;2459;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0" name="Google Shape;2460;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61" name="Google Shape;2461;p151"/>
          <p:cNvSpPr txBox="1"/>
          <p:nvPr>
            <p:ph idx="3" type="body"/>
          </p:nvPr>
        </p:nvSpPr>
        <p:spPr>
          <a:xfrm>
            <a:off x="175" y="843200"/>
            <a:ext cx="9144000" cy="4063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i="1" lang="en" sz="1800"/>
              <a:t>Your are tasked with monitoring a web application where customers can purchase your company’s products. You are concerned that there is threat of an attacker attempting to brute force log in to your application. </a:t>
            </a:r>
            <a:endParaRPr i="1" sz="1800"/>
          </a:p>
          <a:p>
            <a:pPr indent="0" lvl="0" marL="0" rtl="0" algn="l">
              <a:spcBef>
                <a:spcPts val="800"/>
              </a:spcBef>
              <a:spcAft>
                <a:spcPts val="0"/>
              </a:spcAft>
              <a:buNone/>
            </a:pPr>
            <a:r>
              <a:t/>
            </a:r>
            <a:endParaRPr i="1"/>
          </a:p>
          <a:p>
            <a:pPr indent="0" lvl="0" marL="0" rtl="0" algn="l">
              <a:spcBef>
                <a:spcPts val="800"/>
              </a:spcBef>
              <a:spcAft>
                <a:spcPts val="0"/>
              </a:spcAft>
              <a:buNone/>
            </a:pPr>
            <a:r>
              <a:rPr b="1" lang="en" sz="1600"/>
              <a:t>How can we use Splunk so that we are aware if a brute force attack is occuring?</a:t>
            </a:r>
            <a:endParaRPr b="1" sz="1600"/>
          </a:p>
          <a:p>
            <a:pPr indent="0" lvl="0" marL="0" rtl="0" algn="l">
              <a:spcBef>
                <a:spcPts val="800"/>
              </a:spcBef>
              <a:spcAft>
                <a:spcPts val="0"/>
              </a:spcAft>
              <a:buNone/>
            </a:pPr>
            <a:r>
              <a:t/>
            </a:r>
            <a:endParaRPr b="1"/>
          </a:p>
          <a:p>
            <a:pPr indent="0" lvl="0" marL="0" rtl="0" algn="l">
              <a:spcBef>
                <a:spcPts val="800"/>
              </a:spcBef>
              <a:spcAft>
                <a:spcPts val="0"/>
              </a:spcAft>
              <a:buNone/>
            </a:pPr>
            <a:r>
              <a:rPr lang="en" sz="1600">
                <a:highlight>
                  <a:srgbClr val="FFFF00"/>
                </a:highlight>
              </a:rPr>
              <a:t>Create an alert. </a:t>
            </a:r>
            <a:endParaRPr sz="1600">
              <a:highlight>
                <a:srgbClr val="FFFF00"/>
              </a:highlight>
            </a:endParaRPr>
          </a:p>
          <a:p>
            <a:pPr indent="0" lvl="0" marL="0" rtl="0" algn="l">
              <a:spcBef>
                <a:spcPts val="800"/>
              </a:spcBef>
              <a:spcAft>
                <a:spcPts val="0"/>
              </a:spcAft>
              <a:buNone/>
            </a:pPr>
            <a:r>
              <a:t/>
            </a:r>
            <a:endParaRPr b="1"/>
          </a:p>
          <a:p>
            <a:pPr indent="0" lvl="0" marL="0" rtl="0" algn="l">
              <a:spcBef>
                <a:spcPts val="800"/>
              </a:spcBef>
              <a:spcAft>
                <a:spcPts val="800"/>
              </a:spcAft>
              <a:buNone/>
            </a:pPr>
            <a:r>
              <a:rPr b="1" lang="en" sz="1600"/>
              <a:t>What isn’t it ideal for an alert to triggered every time there are several failed attempts. </a:t>
            </a:r>
            <a:endParaRPr b="1"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2" name="Shape 2062"/>
        <p:cNvGrpSpPr/>
        <p:nvPr/>
      </p:nvGrpSpPr>
      <p:grpSpPr>
        <a:xfrm>
          <a:off x="0" y="0"/>
          <a:ext cx="0" cy="0"/>
          <a:chOff x="0" y="0"/>
          <a:chExt cx="0" cy="0"/>
        </a:xfrm>
      </p:grpSpPr>
      <p:sp>
        <p:nvSpPr>
          <p:cNvPr id="2063" name="Google Shape;2063;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a:t>
            </a:r>
            <a:r>
              <a:rPr lang="en">
                <a:solidFill>
                  <a:srgbClr val="24292E"/>
                </a:solidFill>
              </a:rPr>
              <a:t>investigation</a:t>
            </a:r>
            <a:r>
              <a:rPr lang="en">
                <a:solidFill>
                  <a:srgbClr val="24292E"/>
                </a:solidFill>
              </a:rPr>
              <a:t>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064" name="Google Shape;2064;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5" name="Google Shape;2065;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6" name="Google Shape;2066;p107"/>
          <p:cNvSpPr txBox="1"/>
          <p:nvPr>
            <p:ph idx="3" type="body"/>
          </p:nvPr>
        </p:nvSpPr>
        <p:spPr>
          <a:xfrm>
            <a:off x="175" y="1535650"/>
            <a:ext cx="9144000" cy="3370800"/>
          </a:xfrm>
          <a:prstGeom prst="rect">
            <a:avLst/>
          </a:prstGeom>
        </p:spPr>
        <p:txBody>
          <a:bodyPr anchorCtr="0" anchor="t" bIns="914400" lIns="457200" spcFirstLastPara="1" rIns="457200" wrap="square" tIns="0">
            <a:noAutofit/>
          </a:bodyPr>
          <a:lstStyle/>
          <a:p>
            <a:pPr indent="-330200" lvl="0" marL="457200" rtl="0" algn="l">
              <a:spcBef>
                <a:spcPts val="0"/>
              </a:spcBef>
              <a:spcAft>
                <a:spcPts val="0"/>
              </a:spcAft>
              <a:buClr>
                <a:srgbClr val="24292E"/>
              </a:buClr>
              <a:buSzPts val="1600"/>
              <a:buFont typeface="Roboto Mono"/>
              <a:buAutoNum type="arabicPeriod"/>
            </a:pPr>
            <a:r>
              <a:rPr b="1" lang="en" sz="1600">
                <a:solidFill>
                  <a:srgbClr val="24292E"/>
                </a:solidFill>
                <a:latin typeface="Roboto Mono"/>
                <a:ea typeface="Roboto Mono"/>
                <a:cs typeface="Roboto Mono"/>
                <a:sym typeface="Roboto Mono"/>
              </a:rPr>
              <a:t>sourcetype=access_* AND (status=500 OR status=404)</a:t>
            </a:r>
            <a:endParaRPr b="1" sz="1600">
              <a:latin typeface="Roboto Mono"/>
              <a:ea typeface="Roboto Mono"/>
              <a:cs typeface="Roboto Mono"/>
              <a:sym typeface="Roboto Mono"/>
            </a:endParaRPr>
          </a:p>
        </p:txBody>
      </p:sp>
      <p:sp>
        <p:nvSpPr>
          <p:cNvPr id="2067" name="Google Shape;2067;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5" name="Shape 2465"/>
        <p:cNvGrpSpPr/>
        <p:nvPr/>
      </p:nvGrpSpPr>
      <p:grpSpPr>
        <a:xfrm>
          <a:off x="0" y="0"/>
          <a:ext cx="0" cy="0"/>
          <a:chOff x="0" y="0"/>
          <a:chExt cx="0" cy="0"/>
        </a:xfrm>
      </p:grpSpPr>
      <p:sp>
        <p:nvSpPr>
          <p:cNvPr id="2466" name="Google Shape;2466;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Baselines to Create Effective Alerts</a:t>
            </a:r>
            <a:endParaRPr/>
          </a:p>
        </p:txBody>
      </p:sp>
      <p:sp>
        <p:nvSpPr>
          <p:cNvPr id="2467" name="Google Shape;2467;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8" name="Google Shape;2468;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69" name="Google Shape;2469;p152"/>
          <p:cNvSpPr txBox="1"/>
          <p:nvPr>
            <p:ph idx="3" type="body"/>
          </p:nvPr>
        </p:nvSpPr>
        <p:spPr>
          <a:xfrm>
            <a:off x="175" y="843200"/>
            <a:ext cx="9144000" cy="4063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i="1" lang="en" sz="1800"/>
              <a:t>Your are tasked with monitoring a web application where customers can purchase your company’s products. You are concerned that there is threat of an attacker attempting to brute force log in to your application. </a:t>
            </a:r>
            <a:endParaRPr i="1" sz="1800"/>
          </a:p>
          <a:p>
            <a:pPr indent="0" lvl="0" marL="0" rtl="0" algn="l">
              <a:spcBef>
                <a:spcPts val="800"/>
              </a:spcBef>
              <a:spcAft>
                <a:spcPts val="0"/>
              </a:spcAft>
              <a:buNone/>
            </a:pPr>
            <a:r>
              <a:t/>
            </a:r>
            <a:endParaRPr i="1"/>
          </a:p>
          <a:p>
            <a:pPr indent="0" lvl="0" marL="0" rtl="0" algn="l">
              <a:spcBef>
                <a:spcPts val="800"/>
              </a:spcBef>
              <a:spcAft>
                <a:spcPts val="0"/>
              </a:spcAft>
              <a:buNone/>
            </a:pPr>
            <a:r>
              <a:rPr b="1" lang="en" sz="1600"/>
              <a:t>How can we use Splunk so that we are aware if a brute force attack is occuring?</a:t>
            </a:r>
            <a:endParaRPr b="1" sz="1600"/>
          </a:p>
          <a:p>
            <a:pPr indent="0" lvl="0" marL="0" rtl="0" algn="l">
              <a:spcBef>
                <a:spcPts val="800"/>
              </a:spcBef>
              <a:spcAft>
                <a:spcPts val="0"/>
              </a:spcAft>
              <a:buNone/>
            </a:pPr>
            <a:r>
              <a:t/>
            </a:r>
            <a:endParaRPr b="1"/>
          </a:p>
          <a:p>
            <a:pPr indent="0" lvl="0" marL="0" rtl="0" algn="l">
              <a:spcBef>
                <a:spcPts val="800"/>
              </a:spcBef>
              <a:spcAft>
                <a:spcPts val="0"/>
              </a:spcAft>
              <a:buNone/>
            </a:pPr>
            <a:r>
              <a:rPr lang="en" sz="1600">
                <a:highlight>
                  <a:srgbClr val="FFFF00"/>
                </a:highlight>
              </a:rPr>
              <a:t>Create an alert. </a:t>
            </a:r>
            <a:endParaRPr sz="1600">
              <a:highlight>
                <a:srgbClr val="FFFF00"/>
              </a:highlight>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sz="1600"/>
              <a:t>What isn’t it ideal for an alert to triggered every time there are several failed attempts?</a:t>
            </a:r>
            <a:endParaRPr b="1" sz="1600"/>
          </a:p>
          <a:p>
            <a:pPr indent="0" lvl="0" marL="0" rtl="0" algn="l">
              <a:spcBef>
                <a:spcPts val="800"/>
              </a:spcBef>
              <a:spcAft>
                <a:spcPts val="0"/>
              </a:spcAft>
              <a:buNone/>
            </a:pPr>
            <a:r>
              <a:t/>
            </a:r>
            <a:endParaRPr b="1" sz="1600"/>
          </a:p>
          <a:p>
            <a:pPr indent="0" lvl="0" marL="0" rtl="0" algn="l">
              <a:spcBef>
                <a:spcPts val="800"/>
              </a:spcBef>
              <a:spcAft>
                <a:spcPts val="800"/>
              </a:spcAft>
              <a:buNone/>
            </a:pPr>
            <a:r>
              <a:rPr lang="en" sz="1600">
                <a:highlight>
                  <a:srgbClr val="FFFF00"/>
                </a:highlight>
              </a:rPr>
              <a:t>Customs may have forgotten their passwords, and have tried to log-in several ties. This is known as a </a:t>
            </a:r>
            <a:r>
              <a:rPr b="1" lang="en" sz="1600">
                <a:highlight>
                  <a:srgbClr val="FFFF00"/>
                </a:highlight>
              </a:rPr>
              <a:t>false positive.</a:t>
            </a:r>
            <a:r>
              <a:rPr b="1" lang="en" sz="1600">
                <a:highlight>
                  <a:srgbClr val="FFFF00"/>
                </a:highlight>
              </a:rPr>
              <a:t> </a:t>
            </a:r>
            <a:endParaRPr b="1" sz="1600">
              <a:highlight>
                <a:srgbClr val="FFFF00"/>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3" name="Shape 2473"/>
        <p:cNvGrpSpPr/>
        <p:nvPr/>
      </p:nvGrpSpPr>
      <p:grpSpPr>
        <a:xfrm>
          <a:off x="0" y="0"/>
          <a:ext cx="0" cy="0"/>
          <a:chOff x="0" y="0"/>
          <a:chExt cx="0" cy="0"/>
        </a:xfrm>
      </p:grpSpPr>
      <p:sp>
        <p:nvSpPr>
          <p:cNvPr id="2474" name="Google Shape;2474;p153"/>
          <p:cNvSpPr txBox="1"/>
          <p:nvPr>
            <p:ph type="title"/>
          </p:nvPr>
        </p:nvSpPr>
        <p:spPr>
          <a:xfrm>
            <a:off x="2539975" y="1433400"/>
            <a:ext cx="5770200" cy="20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351C75"/>
                </a:solidFill>
              </a:rPr>
              <a:t>Baselining</a:t>
            </a:r>
            <a:r>
              <a:rPr lang="en" sz="3000">
                <a:latin typeface="Roboto Light"/>
                <a:ea typeface="Roboto Light"/>
                <a:cs typeface="Roboto Light"/>
                <a:sym typeface="Roboto Light"/>
              </a:rPr>
              <a:t> is the process of </a:t>
            </a:r>
            <a:r>
              <a:rPr lang="en" sz="3000">
                <a:solidFill>
                  <a:schemeClr val="dk1"/>
                </a:solidFill>
                <a:latin typeface="Roboto Light"/>
                <a:ea typeface="Roboto Light"/>
                <a:cs typeface="Roboto Light"/>
                <a:sym typeface="Roboto Light"/>
              </a:rPr>
              <a:t>analyzing historical data in order to</a:t>
            </a:r>
            <a:r>
              <a:rPr lang="en" sz="3000">
                <a:latin typeface="Roboto Light"/>
                <a:ea typeface="Roboto Light"/>
                <a:cs typeface="Roboto Light"/>
                <a:sym typeface="Roboto Light"/>
              </a:rPr>
              <a:t> establish a metric of </a:t>
            </a:r>
            <a:r>
              <a:rPr lang="en" sz="3000"/>
              <a:t>normal activity</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
        <p:nvSpPr>
          <p:cNvPr id="2475" name="Google Shape;2475;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76" name="Google Shape;2476;p1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0" name="Shape 2480"/>
        <p:cNvGrpSpPr/>
        <p:nvPr/>
      </p:nvGrpSpPr>
      <p:grpSpPr>
        <a:xfrm>
          <a:off x="0" y="0"/>
          <a:ext cx="0" cy="0"/>
          <a:chOff x="0" y="0"/>
          <a:chExt cx="0" cy="0"/>
        </a:xfrm>
      </p:grpSpPr>
      <p:sp>
        <p:nvSpPr>
          <p:cNvPr id="2481" name="Google Shape;2481;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Setting a </a:t>
            </a:r>
            <a:r>
              <a:rPr lang="en">
                <a:solidFill>
                  <a:srgbClr val="351C75"/>
                </a:solidFill>
              </a:rPr>
              <a:t>Baseline</a:t>
            </a:r>
            <a:r>
              <a:rPr lang="en"/>
              <a:t> threshold</a:t>
            </a:r>
            <a:endParaRPr/>
          </a:p>
        </p:txBody>
      </p:sp>
      <p:sp>
        <p:nvSpPr>
          <p:cNvPr id="2482" name="Google Shape;2482;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After analyzing historical data to establish a normal volume of activity, we need to establish an </a:t>
            </a:r>
            <a:r>
              <a:rPr i="1" lang="en"/>
              <a:t>abnormal </a:t>
            </a:r>
            <a:r>
              <a:rPr lang="en"/>
              <a:t>volume </a:t>
            </a:r>
            <a:r>
              <a:rPr b="1" lang="en"/>
              <a:t>threshold</a:t>
            </a:r>
            <a:r>
              <a:rPr lang="en"/>
              <a:t> that will trigger an alert if crossed. </a:t>
            </a:r>
            <a:endParaRPr/>
          </a:p>
        </p:txBody>
      </p:sp>
      <p:sp>
        <p:nvSpPr>
          <p:cNvPr id="2483" name="Google Shape;2483;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84" name="Google Shape;2484;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5" name="Google Shape;2485;p154"/>
          <p:cNvSpPr/>
          <p:nvPr/>
        </p:nvSpPr>
        <p:spPr>
          <a:xfrm rot="8336907">
            <a:off x="2241185" y="3080153"/>
            <a:ext cx="3080681" cy="1107194"/>
          </a:xfrm>
          <a:prstGeom prst="rightArrow">
            <a:avLst>
              <a:gd fmla="val 31740" name="adj1"/>
              <a:gd fmla="val 59957" name="adj2"/>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54"/>
          <p:cNvSpPr txBox="1"/>
          <p:nvPr/>
        </p:nvSpPr>
        <p:spPr>
          <a:xfrm>
            <a:off x="167850" y="2442000"/>
            <a:ext cx="35652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Setting the threshold </a:t>
            </a:r>
            <a:r>
              <a:rPr lang="en" sz="1800">
                <a:solidFill>
                  <a:srgbClr val="1C4587"/>
                </a:solidFill>
                <a:latin typeface="Roboto Light"/>
                <a:ea typeface="Roboto Light"/>
                <a:cs typeface="Roboto Light"/>
                <a:sym typeface="Roboto Light"/>
              </a:rPr>
              <a:t>too high</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will risk missing an alert.</a:t>
            </a:r>
            <a:endParaRPr sz="1800">
              <a:latin typeface="Roboto Light"/>
              <a:ea typeface="Roboto Light"/>
              <a:cs typeface="Roboto Light"/>
              <a:sym typeface="Roboto Light"/>
            </a:endParaRPr>
          </a:p>
        </p:txBody>
      </p:sp>
      <p:sp>
        <p:nvSpPr>
          <p:cNvPr id="2487" name="Google Shape;2487;p154"/>
          <p:cNvSpPr txBox="1"/>
          <p:nvPr/>
        </p:nvSpPr>
        <p:spPr>
          <a:xfrm>
            <a:off x="4890475" y="3139800"/>
            <a:ext cx="3979200" cy="9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Setting the threshold </a:t>
            </a:r>
            <a:r>
              <a:rPr lang="en" sz="1800">
                <a:solidFill>
                  <a:srgbClr val="990000"/>
                </a:solidFill>
                <a:latin typeface="Roboto Light"/>
                <a:ea typeface="Roboto Light"/>
                <a:cs typeface="Roboto Light"/>
                <a:sym typeface="Roboto Light"/>
              </a:rPr>
              <a:t>too low</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will create too many false positives. </a:t>
            </a:r>
            <a:endParaRPr sz="1800">
              <a:latin typeface="Roboto Light"/>
              <a:ea typeface="Roboto Light"/>
              <a:cs typeface="Roboto Light"/>
              <a:sym typeface="Roboto Light"/>
            </a:endParaRPr>
          </a:p>
        </p:txBody>
      </p:sp>
      <p:cxnSp>
        <p:nvCxnSpPr>
          <p:cNvPr id="2488" name="Google Shape;2488;p154"/>
          <p:cNvCxnSpPr/>
          <p:nvPr/>
        </p:nvCxnSpPr>
        <p:spPr>
          <a:xfrm flipH="1" rot="10800000">
            <a:off x="167850" y="3118800"/>
            <a:ext cx="8808300" cy="21000"/>
          </a:xfrm>
          <a:prstGeom prst="straightConnector1">
            <a:avLst/>
          </a:prstGeom>
          <a:noFill/>
          <a:ln cap="flat" cmpd="sng" w="28575">
            <a:solidFill>
              <a:srgbClr val="674EA7"/>
            </a:solidFill>
            <a:prstDash val="solid"/>
            <a:round/>
            <a:headEnd len="med" w="med" type="none"/>
            <a:tailEnd len="med" w="med" type="none"/>
          </a:ln>
        </p:spPr>
      </p:cxnSp>
      <p:sp>
        <p:nvSpPr>
          <p:cNvPr id="2489" name="Google Shape;2489;p154"/>
          <p:cNvSpPr/>
          <p:nvPr/>
        </p:nvSpPr>
        <p:spPr>
          <a:xfrm rot="-2463217">
            <a:off x="2508113" y="2234429"/>
            <a:ext cx="3140850" cy="1112951"/>
          </a:xfrm>
          <a:prstGeom prst="rightArrow">
            <a:avLst>
              <a:gd fmla="val 32267" name="adj1"/>
              <a:gd fmla="val 65238"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8761D"/>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3" name="Shape 2493"/>
        <p:cNvGrpSpPr/>
        <p:nvPr/>
      </p:nvGrpSpPr>
      <p:grpSpPr>
        <a:xfrm>
          <a:off x="0" y="0"/>
          <a:ext cx="0" cy="0"/>
          <a:chOff x="0" y="0"/>
          <a:chExt cx="0" cy="0"/>
        </a:xfrm>
      </p:grpSpPr>
      <p:sp>
        <p:nvSpPr>
          <p:cNvPr id="2494" name="Google Shape;2494;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Baselining Demo </a:t>
            </a:r>
            <a:endParaRPr/>
          </a:p>
        </p:txBody>
      </p:sp>
      <p:sp>
        <p:nvSpPr>
          <p:cNvPr id="2495" name="Google Shape;2495;p1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We’ll create a baseline demo on a sample Windows event log. </a:t>
            </a:r>
            <a:endParaRPr/>
          </a:p>
        </p:txBody>
      </p:sp>
      <p:sp>
        <p:nvSpPr>
          <p:cNvPr id="2496" name="Google Shape;2496;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97" name="Google Shape;2497;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8" name="Google Shape;2498;p155"/>
          <p:cNvSpPr txBox="1"/>
          <p:nvPr>
            <p:ph idx="3" type="subTitle"/>
          </p:nvPr>
        </p:nvSpPr>
        <p:spPr>
          <a:xfrm>
            <a:off x="0" y="1175325"/>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Load the event logs file. 	</a:t>
            </a:r>
            <a:endParaRPr sz="1800">
              <a:latin typeface="Roboto Light"/>
              <a:ea typeface="Roboto Light"/>
              <a:cs typeface="Roboto Light"/>
              <a:sym typeface="Roboto Light"/>
            </a:endParaRPr>
          </a:p>
        </p:txBody>
      </p:sp>
      <p:sp>
        <p:nvSpPr>
          <p:cNvPr id="2499" name="Google Shape;2499;p155"/>
          <p:cNvSpPr txBox="1"/>
          <p:nvPr>
            <p:ph idx="4" type="subTitle"/>
          </p:nvPr>
        </p:nvSpPr>
        <p:spPr>
          <a:xfrm>
            <a:off x="125" y="1697950"/>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Run a search.</a:t>
            </a:r>
            <a:endParaRPr sz="1800">
              <a:latin typeface="Roboto Light"/>
              <a:ea typeface="Roboto Light"/>
              <a:cs typeface="Roboto Light"/>
              <a:sym typeface="Roboto Light"/>
            </a:endParaRPr>
          </a:p>
        </p:txBody>
      </p:sp>
      <p:sp>
        <p:nvSpPr>
          <p:cNvPr id="2500" name="Google Shape;2500;p155"/>
          <p:cNvSpPr txBox="1"/>
          <p:nvPr>
            <p:ph idx="5" type="subTitle"/>
          </p:nvPr>
        </p:nvSpPr>
        <p:spPr>
          <a:xfrm>
            <a:off x="0" y="2221100"/>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View the search results.</a:t>
            </a:r>
            <a:endParaRPr sz="1800">
              <a:latin typeface="Roboto Light"/>
              <a:ea typeface="Roboto Light"/>
              <a:cs typeface="Roboto Light"/>
              <a:sym typeface="Roboto Light"/>
            </a:endParaRPr>
          </a:p>
        </p:txBody>
      </p:sp>
      <p:sp>
        <p:nvSpPr>
          <p:cNvPr id="2501" name="Google Shape;2501;p155"/>
          <p:cNvSpPr txBox="1"/>
          <p:nvPr>
            <p:ph idx="6" type="subTitle"/>
          </p:nvPr>
        </p:nvSpPr>
        <p:spPr>
          <a:xfrm>
            <a:off x="-125" y="2743725"/>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Change Search criteria to look at failed logins.</a:t>
            </a:r>
            <a:endParaRPr sz="1800">
              <a:latin typeface="Roboto Light"/>
              <a:ea typeface="Roboto Light"/>
              <a:cs typeface="Roboto Light"/>
              <a:sym typeface="Roboto Light"/>
            </a:endParaRPr>
          </a:p>
        </p:txBody>
      </p:sp>
      <p:sp>
        <p:nvSpPr>
          <p:cNvPr id="2502" name="Google Shape;2502;p155"/>
          <p:cNvSpPr txBox="1"/>
          <p:nvPr>
            <p:ph idx="7" type="subTitle"/>
          </p:nvPr>
        </p:nvSpPr>
        <p:spPr>
          <a:xfrm>
            <a:off x="25" y="3266350"/>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Identify the spike in locked users. </a:t>
            </a:r>
            <a:endParaRPr sz="1800">
              <a:latin typeface="Roboto Light"/>
              <a:ea typeface="Roboto Light"/>
              <a:cs typeface="Roboto Light"/>
              <a:sym typeface="Roboto Light"/>
            </a:endParaRPr>
          </a:p>
        </p:txBody>
      </p:sp>
      <p:sp>
        <p:nvSpPr>
          <p:cNvPr id="2503" name="Google Shape;2503;p155"/>
          <p:cNvSpPr txBox="1"/>
          <p:nvPr>
            <p:ph idx="8" type="subTitle"/>
          </p:nvPr>
        </p:nvSpPr>
        <p:spPr>
          <a:xfrm>
            <a:off x="-50" y="3788975"/>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Identify the baseline of normal activity. </a:t>
            </a:r>
            <a:endParaRPr sz="1800">
              <a:latin typeface="Roboto Light"/>
              <a:ea typeface="Roboto Light"/>
              <a:cs typeface="Roboto Light"/>
              <a:sym typeface="Roboto Light"/>
            </a:endParaRPr>
          </a:p>
        </p:txBody>
      </p:sp>
      <p:sp>
        <p:nvSpPr>
          <p:cNvPr id="2504" name="Google Shape;2504;p155"/>
          <p:cNvSpPr txBox="1"/>
          <p:nvPr>
            <p:ph idx="9" type="subTitle"/>
          </p:nvPr>
        </p:nvSpPr>
        <p:spPr>
          <a:xfrm>
            <a:off x="25" y="4337125"/>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Determine a threshold for an alert. </a:t>
            </a:r>
            <a:endParaRPr sz="1800">
              <a:latin typeface="Roboto Light"/>
              <a:ea typeface="Roboto Light"/>
              <a:cs typeface="Roboto Light"/>
              <a:sym typeface="Roboto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8" name="Shape 2508"/>
        <p:cNvGrpSpPr/>
        <p:nvPr/>
      </p:nvGrpSpPr>
      <p:grpSpPr>
        <a:xfrm>
          <a:off x="0" y="0"/>
          <a:ext cx="0" cy="0"/>
          <a:chOff x="0" y="0"/>
          <a:chExt cx="0" cy="0"/>
        </a:xfrm>
      </p:grpSpPr>
      <p:sp>
        <p:nvSpPr>
          <p:cNvPr id="2509" name="Google Shape;2509;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10" name="Google Shape;2510;p1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11" name="Google Shape;2511;p156"/>
          <p:cNvPicPr preferRelativeResize="0"/>
          <p:nvPr/>
        </p:nvPicPr>
        <p:blipFill>
          <a:blip r:embed="rId3">
            <a:alphaModFix/>
          </a:blip>
          <a:stretch>
            <a:fillRect/>
          </a:stretch>
        </p:blipFill>
        <p:spPr>
          <a:xfrm>
            <a:off x="1019725" y="1730225"/>
            <a:ext cx="1444550" cy="1444550"/>
          </a:xfrm>
          <a:prstGeom prst="rect">
            <a:avLst/>
          </a:prstGeom>
          <a:noFill/>
          <a:ln>
            <a:noFill/>
          </a:ln>
        </p:spPr>
      </p:pic>
      <p:sp>
        <p:nvSpPr>
          <p:cNvPr id="2512" name="Google Shape;2512;p156"/>
          <p:cNvSpPr txBox="1"/>
          <p:nvPr/>
        </p:nvSpPr>
        <p:spPr>
          <a:xfrm>
            <a:off x="2464275" y="1730225"/>
            <a:ext cx="6029700" cy="22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The preceding demo was only </a:t>
            </a:r>
            <a:r>
              <a:rPr i="1" lang="en" sz="1800">
                <a:latin typeface="Roboto Light"/>
                <a:ea typeface="Roboto Light"/>
                <a:cs typeface="Roboto Light"/>
                <a:sym typeface="Roboto Light"/>
              </a:rPr>
              <a:t>a</a:t>
            </a:r>
            <a:r>
              <a:rPr lang="en" sz="1800">
                <a:latin typeface="Roboto Light"/>
                <a:ea typeface="Roboto Light"/>
                <a:cs typeface="Roboto Light"/>
                <a:sym typeface="Roboto Light"/>
              </a:rPr>
              <a:t> </a:t>
            </a:r>
            <a:r>
              <a:rPr i="1" lang="en" sz="1800">
                <a:latin typeface="Roboto Light"/>
                <a:ea typeface="Roboto Light"/>
                <a:cs typeface="Roboto Light"/>
                <a:sym typeface="Roboto Light"/>
              </a:rPr>
              <a:t>15 minute snippet</a:t>
            </a:r>
            <a:r>
              <a:rPr lang="en" sz="1800">
                <a:latin typeface="Roboto Light"/>
                <a:ea typeface="Roboto Light"/>
                <a:cs typeface="Roboto Light"/>
                <a:sym typeface="Roboto Light"/>
              </a:rPr>
              <a:t> of a Windows event log during a brute force attack.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Realistically, we would need to look at </a:t>
            </a:r>
            <a:r>
              <a:rPr i="1" lang="en" sz="1800">
                <a:latin typeface="Roboto Light"/>
                <a:ea typeface="Roboto Light"/>
                <a:cs typeface="Roboto Light"/>
                <a:sym typeface="Roboto Light"/>
              </a:rPr>
              <a:t>a much larger set of historical data</a:t>
            </a:r>
            <a:r>
              <a:rPr lang="en" sz="1800">
                <a:latin typeface="Roboto Light"/>
                <a:ea typeface="Roboto Light"/>
                <a:cs typeface="Roboto Light"/>
                <a:sym typeface="Roboto Light"/>
              </a:rPr>
              <a:t> in order to acquire an accurate baseline. </a:t>
            </a:r>
            <a:endParaRPr sz="1800">
              <a:latin typeface="Roboto Light"/>
              <a:ea typeface="Roboto Light"/>
              <a:cs typeface="Roboto Light"/>
              <a:sym typeface="Robot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6" name="Shape 2516"/>
        <p:cNvGrpSpPr/>
        <p:nvPr/>
      </p:nvGrpSpPr>
      <p:grpSpPr>
        <a:xfrm>
          <a:off x="0" y="0"/>
          <a:ext cx="0" cy="0"/>
          <a:chOff x="0" y="0"/>
          <a:chExt cx="0" cy="0"/>
        </a:xfrm>
      </p:grpSpPr>
      <p:sp>
        <p:nvSpPr>
          <p:cNvPr id="2517" name="Google Shape;2517;p15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518" name="Google Shape;2518;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9" name="Google Shape;2519;p1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20" name="Google Shape;2520;p157"/>
          <p:cNvSpPr txBox="1"/>
          <p:nvPr>
            <p:ph idx="2" type="title"/>
          </p:nvPr>
        </p:nvSpPr>
        <p:spPr>
          <a:xfrm>
            <a:off x="273900" y="865925"/>
            <a:ext cx="8595300" cy="2941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Student Activity: </a:t>
            </a:r>
            <a:r>
              <a:rPr lang="en">
                <a:latin typeface="Roboto Light"/>
                <a:ea typeface="Roboto Light"/>
                <a:cs typeface="Roboto Light"/>
                <a:sym typeface="Roboto Light"/>
              </a:rPr>
              <a:t>Alert Fatigue</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read an article on a major security concern called </a:t>
            </a:r>
            <a:r>
              <a:rPr lang="en" sz="1800"/>
              <a:t>alert fatigue</a:t>
            </a:r>
            <a:r>
              <a:rPr lang="en" sz="1800">
                <a:latin typeface="Roboto Light"/>
                <a:ea typeface="Roboto Light"/>
                <a:cs typeface="Roboto Light"/>
                <a:sym typeface="Roboto Light"/>
              </a:rPr>
              <a:t> and then an answer the provided questions.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4" name="Shape 2524"/>
        <p:cNvGrpSpPr/>
        <p:nvPr/>
      </p:nvGrpSpPr>
      <p:grpSpPr>
        <a:xfrm>
          <a:off x="0" y="0"/>
          <a:ext cx="0" cy="0"/>
          <a:chOff x="0" y="0"/>
          <a:chExt cx="0" cy="0"/>
        </a:xfrm>
      </p:grpSpPr>
      <p:sp>
        <p:nvSpPr>
          <p:cNvPr id="2525" name="Google Shape;2525;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26" name="Google Shape;2526;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Alert Fatigue</a:t>
            </a:r>
            <a:endParaRPr/>
          </a:p>
        </p:txBody>
      </p:sp>
      <p:sp>
        <p:nvSpPr>
          <p:cNvPr id="2527" name="Google Shape;2527;p1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2528" name="Google Shape;2528;p158"/>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solidFill>
                  <a:srgbClr val="24292E"/>
                </a:solidFill>
              </a:rPr>
              <a:t>Read the article on Alert Fatigue and answer the following questions:</a:t>
            </a:r>
            <a:endParaRPr sz="1800">
              <a:solidFill>
                <a:srgbClr val="24292E"/>
              </a:solidFill>
            </a:endParaRPr>
          </a:p>
          <a:p>
            <a:pPr indent="0" lvl="0" marL="0" rtl="0" algn="l">
              <a:lnSpc>
                <a:spcPct val="115000"/>
              </a:lnSpc>
              <a:spcBef>
                <a:spcPts val="2400"/>
              </a:spcBef>
              <a:spcAft>
                <a:spcPts val="0"/>
              </a:spcAft>
              <a:buNone/>
            </a:pPr>
            <a:r>
              <a:rPr lang="en" sz="1800">
                <a:solidFill>
                  <a:srgbClr val="24292E"/>
                </a:solidFill>
                <a:latin typeface="Roboto Light"/>
                <a:ea typeface="Roboto Light"/>
                <a:cs typeface="Roboto Light"/>
                <a:sym typeface="Roboto Light"/>
              </a:rPr>
              <a:t>1. Define alert fatigue.</a:t>
            </a:r>
            <a:endParaRPr sz="1800">
              <a:solidFill>
                <a:srgbClr val="24292E"/>
              </a:solidFill>
              <a:latin typeface="Roboto Light"/>
              <a:ea typeface="Roboto Light"/>
              <a:cs typeface="Roboto Light"/>
              <a:sym typeface="Roboto Light"/>
            </a:endParaRPr>
          </a:p>
          <a:p>
            <a:pPr indent="0" lvl="0" marL="0" rtl="0" algn="l">
              <a:lnSpc>
                <a:spcPct val="115000"/>
              </a:lnSpc>
              <a:spcBef>
                <a:spcPts val="2400"/>
              </a:spcBef>
              <a:spcAft>
                <a:spcPts val="0"/>
              </a:spcAft>
              <a:buNone/>
            </a:pPr>
            <a:r>
              <a:rPr lang="en" sz="1800">
                <a:solidFill>
                  <a:srgbClr val="24292E"/>
                </a:solidFill>
                <a:latin typeface="Roboto Light"/>
                <a:ea typeface="Roboto Light"/>
                <a:cs typeface="Roboto Light"/>
                <a:sym typeface="Roboto Light"/>
              </a:rPr>
              <a:t>2. Identify one concerning takeaway from this article.</a:t>
            </a:r>
            <a:endParaRPr sz="1800">
              <a:solidFill>
                <a:srgbClr val="24292E"/>
              </a:solidFill>
              <a:latin typeface="Roboto Light"/>
              <a:ea typeface="Roboto Light"/>
              <a:cs typeface="Roboto Light"/>
              <a:sym typeface="Roboto Light"/>
            </a:endParaRPr>
          </a:p>
          <a:p>
            <a:pPr indent="0" lvl="0" marL="0" rtl="0" algn="l">
              <a:lnSpc>
                <a:spcPct val="115000"/>
              </a:lnSpc>
              <a:spcBef>
                <a:spcPts val="2400"/>
              </a:spcBef>
              <a:spcAft>
                <a:spcPts val="0"/>
              </a:spcAft>
              <a:buNone/>
            </a:pPr>
            <a:r>
              <a:rPr lang="en" sz="1800">
                <a:solidFill>
                  <a:srgbClr val="24292E"/>
                </a:solidFill>
                <a:latin typeface="Roboto Light"/>
                <a:ea typeface="Roboto Light"/>
                <a:cs typeface="Roboto Light"/>
                <a:sym typeface="Roboto Light"/>
              </a:rPr>
              <a:t>3. What organization was affected by alert fatigue? Explain what happened?</a:t>
            </a:r>
            <a:endParaRPr sz="1800">
              <a:solidFill>
                <a:srgbClr val="24292E"/>
              </a:solidFill>
              <a:latin typeface="Roboto Light"/>
              <a:ea typeface="Roboto Light"/>
              <a:cs typeface="Roboto Light"/>
              <a:sym typeface="Roboto Light"/>
            </a:endParaRPr>
          </a:p>
          <a:p>
            <a:pPr indent="0" lvl="0" marL="0" rtl="0" algn="l">
              <a:lnSpc>
                <a:spcPct val="115000"/>
              </a:lnSpc>
              <a:spcBef>
                <a:spcPts val="2400"/>
              </a:spcBef>
              <a:spcAft>
                <a:spcPts val="2400"/>
              </a:spcAft>
              <a:buNone/>
            </a:pPr>
            <a:r>
              <a:rPr lang="en" sz="1800">
                <a:solidFill>
                  <a:srgbClr val="24292E"/>
                </a:solidFill>
                <a:latin typeface="Roboto Light"/>
                <a:ea typeface="Roboto Light"/>
                <a:cs typeface="Roboto Light"/>
                <a:sym typeface="Roboto Light"/>
              </a:rPr>
              <a:t>4. What can a company do to prevent alert fatigue?</a:t>
            </a:r>
            <a:endParaRPr sz="1800">
              <a:latin typeface="Roboto Light"/>
              <a:ea typeface="Roboto Light"/>
              <a:cs typeface="Roboto Light"/>
              <a:sym typeface="Roboto Light"/>
            </a:endParaRPr>
          </a:p>
        </p:txBody>
      </p:sp>
      <p:sp>
        <p:nvSpPr>
          <p:cNvPr id="2529" name="Google Shape;2529;p15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2530" name="Google Shape;2530;p15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4" name="Shape 2534"/>
        <p:cNvGrpSpPr/>
        <p:nvPr/>
      </p:nvGrpSpPr>
      <p:grpSpPr>
        <a:xfrm>
          <a:off x="0" y="0"/>
          <a:ext cx="0" cy="0"/>
          <a:chOff x="0" y="0"/>
          <a:chExt cx="0" cy="0"/>
        </a:xfrm>
      </p:grpSpPr>
      <p:sp>
        <p:nvSpPr>
          <p:cNvPr id="2535" name="Google Shape;2535;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36" name="Google Shape;2536;p1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37" name="Google Shape;2537;p159"/>
          <p:cNvSpPr txBox="1"/>
          <p:nvPr/>
        </p:nvSpPr>
        <p:spPr>
          <a:xfrm>
            <a:off x="2626800" y="3691150"/>
            <a:ext cx="3890400" cy="6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Mono"/>
                <a:ea typeface="Roboto Mono"/>
                <a:cs typeface="Roboto Mono"/>
                <a:sym typeface="Roboto Mono"/>
              </a:rPr>
              <a:t>Alert Fatigue</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1" name="Shape 2541"/>
        <p:cNvGrpSpPr/>
        <p:nvPr/>
      </p:nvGrpSpPr>
      <p:grpSpPr>
        <a:xfrm>
          <a:off x="0" y="0"/>
          <a:ext cx="0" cy="0"/>
          <a:chOff x="0" y="0"/>
          <a:chExt cx="0" cy="0"/>
        </a:xfrm>
      </p:grpSpPr>
      <p:sp>
        <p:nvSpPr>
          <p:cNvPr id="2542" name="Google Shape;2542;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Alert Fatigue Review:</a:t>
            </a:r>
            <a:endParaRPr/>
          </a:p>
        </p:txBody>
      </p:sp>
      <p:sp>
        <p:nvSpPr>
          <p:cNvPr id="2543" name="Google Shape;2543;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44" name="Google Shape;2544;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45" name="Google Shape;2545;p160"/>
          <p:cNvSpPr txBox="1"/>
          <p:nvPr>
            <p:ph idx="3" type="body"/>
          </p:nvPr>
        </p:nvSpPr>
        <p:spPr>
          <a:xfrm>
            <a:off x="0" y="697725"/>
            <a:ext cx="9144000" cy="3622200"/>
          </a:xfrm>
          <a:prstGeom prst="rect">
            <a:avLst/>
          </a:prstGeom>
        </p:spPr>
        <p:txBody>
          <a:bodyPr anchorCtr="0" anchor="t" bIns="914400" lIns="457200" spcFirstLastPara="1" rIns="457200" wrap="square" tIns="0">
            <a:noAutofit/>
          </a:bodyPr>
          <a:lstStyle/>
          <a:p>
            <a:pPr indent="0" lvl="0" marL="0" rtl="0" algn="l">
              <a:lnSpc>
                <a:spcPct val="114000"/>
              </a:lnSpc>
              <a:spcBef>
                <a:spcPts val="500"/>
              </a:spcBef>
              <a:spcAft>
                <a:spcPts val="0"/>
              </a:spcAft>
              <a:buNone/>
            </a:pPr>
            <a:r>
              <a:rPr lang="en" sz="1800">
                <a:solidFill>
                  <a:srgbClr val="990000"/>
                </a:solidFill>
              </a:rPr>
              <a:t>Alert fatigue</a:t>
            </a:r>
            <a:r>
              <a:rPr lang="en" sz="1800">
                <a:solidFill>
                  <a:srgbClr val="24292E"/>
                </a:solidFill>
                <a:latin typeface="Roboto Light"/>
                <a:ea typeface="Roboto Light"/>
                <a:cs typeface="Roboto Light"/>
                <a:sym typeface="Roboto Light"/>
              </a:rPr>
              <a:t> </a:t>
            </a:r>
            <a:r>
              <a:rPr lang="en" sz="1800">
                <a:solidFill>
                  <a:srgbClr val="24292E"/>
                </a:solidFill>
              </a:rPr>
              <a:t>occurs when a security professional is exposed to a high number of frequent alerts and consequently becomes desensitized to them.</a:t>
            </a:r>
            <a:endParaRPr sz="1800">
              <a:solidFill>
                <a:srgbClr val="24292E"/>
              </a:solidFill>
            </a:endParaRPr>
          </a:p>
          <a:p>
            <a:pPr indent="0" lvl="0" marL="0" rtl="0" algn="l">
              <a:lnSpc>
                <a:spcPct val="114000"/>
              </a:lnSpc>
              <a:spcBef>
                <a:spcPts val="500"/>
              </a:spcBef>
              <a:spcAft>
                <a:spcPts val="0"/>
              </a:spcAft>
              <a:buNone/>
            </a:pPr>
            <a:r>
              <a:t/>
            </a:r>
            <a:endParaRPr>
              <a:solidFill>
                <a:srgbClr val="24292E"/>
              </a:solidFill>
              <a:latin typeface="Roboto Light"/>
              <a:ea typeface="Roboto Light"/>
              <a:cs typeface="Roboto Light"/>
              <a:sym typeface="Roboto Light"/>
            </a:endParaRPr>
          </a:p>
          <a:p>
            <a:pPr indent="0" lvl="0" marL="0" rtl="0" algn="l">
              <a:lnSpc>
                <a:spcPct val="114000"/>
              </a:lnSpc>
              <a:spcBef>
                <a:spcPts val="500"/>
              </a:spcBef>
              <a:spcAft>
                <a:spcPts val="0"/>
              </a:spcAft>
              <a:buNone/>
            </a:pPr>
            <a:r>
              <a:rPr lang="en">
                <a:solidFill>
                  <a:srgbClr val="990000"/>
                </a:solidFill>
              </a:rPr>
              <a:t>31.9% of security professionals</a:t>
            </a:r>
            <a:r>
              <a:rPr lang="en">
                <a:solidFill>
                  <a:srgbClr val="24292E"/>
                </a:solidFill>
              </a:rPr>
              <a:t> ignore alerts because there are too many false positives.</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latin typeface="Roboto Light"/>
              <a:ea typeface="Roboto Light"/>
              <a:cs typeface="Roboto Light"/>
              <a:sym typeface="Roboto Light"/>
            </a:endParaRPr>
          </a:p>
          <a:p>
            <a:pPr indent="0" lvl="0" marL="0" rtl="0" algn="l">
              <a:lnSpc>
                <a:spcPct val="114000"/>
              </a:lnSpc>
              <a:spcBef>
                <a:spcPts val="500"/>
              </a:spcBef>
              <a:spcAft>
                <a:spcPts val="0"/>
              </a:spcAft>
              <a:buNone/>
            </a:pPr>
            <a:r>
              <a:rPr lang="en">
                <a:solidFill>
                  <a:srgbClr val="990000"/>
                </a:solidFill>
              </a:rPr>
              <a:t>Target</a:t>
            </a:r>
            <a:r>
              <a:rPr lang="en">
                <a:solidFill>
                  <a:srgbClr val="24292E"/>
                </a:solidFill>
              </a:rPr>
              <a:t> was affected by alert fatigue. </a:t>
            </a:r>
            <a:endParaRPr>
              <a:solidFill>
                <a:srgbClr val="24292E"/>
              </a:solidFill>
            </a:endParaRPr>
          </a:p>
          <a:p>
            <a:pPr indent="0" lvl="0" marL="0" rtl="0" algn="l">
              <a:lnSpc>
                <a:spcPct val="114000"/>
              </a:lnSpc>
              <a:spcBef>
                <a:spcPts val="500"/>
              </a:spcBef>
              <a:spcAft>
                <a:spcPts val="0"/>
              </a:spcAft>
              <a:buNone/>
            </a:pPr>
            <a:r>
              <a:rPr lang="en">
                <a:solidFill>
                  <a:srgbClr val="24292E"/>
                </a:solidFill>
                <a:latin typeface="Roboto Light"/>
                <a:ea typeface="Roboto Light"/>
                <a:cs typeface="Roboto Light"/>
                <a:sym typeface="Roboto Light"/>
              </a:rPr>
              <a:t>In their 2014 breach, the security product they were using correctly alerted them of the breach. However, due to the high volume of alerts and the frequency of false alerts, Target's IT security team ignored it.</a:t>
            </a:r>
            <a:endParaRPr>
              <a:solidFill>
                <a:srgbClr val="24292E"/>
              </a:solidFill>
              <a:latin typeface="Roboto Light"/>
              <a:ea typeface="Roboto Light"/>
              <a:cs typeface="Roboto Light"/>
              <a:sym typeface="Roboto Light"/>
            </a:endParaRPr>
          </a:p>
          <a:p>
            <a:pPr indent="0" lvl="0" marL="0" rtl="0" algn="l">
              <a:lnSpc>
                <a:spcPct val="114000"/>
              </a:lnSpc>
              <a:spcBef>
                <a:spcPts val="500"/>
              </a:spcBef>
              <a:spcAft>
                <a:spcPts val="0"/>
              </a:spcAft>
              <a:buNone/>
            </a:pPr>
            <a:r>
              <a:t/>
            </a:r>
            <a:endParaRPr>
              <a:solidFill>
                <a:srgbClr val="24292E"/>
              </a:solidFill>
              <a:latin typeface="Roboto Light"/>
              <a:ea typeface="Roboto Light"/>
              <a:cs typeface="Roboto Light"/>
              <a:sym typeface="Roboto Light"/>
            </a:endParaRPr>
          </a:p>
          <a:p>
            <a:pPr indent="0" lvl="0" marL="0" rtl="0" algn="l">
              <a:lnSpc>
                <a:spcPct val="114000"/>
              </a:lnSpc>
              <a:spcBef>
                <a:spcPts val="500"/>
              </a:spcBef>
              <a:spcAft>
                <a:spcPts val="0"/>
              </a:spcAft>
              <a:buNone/>
            </a:pPr>
            <a:r>
              <a:rPr lang="en">
                <a:solidFill>
                  <a:srgbClr val="24292E"/>
                </a:solidFill>
              </a:rPr>
              <a:t>There are several measures a company can take to prevent alert fatigue:</a:t>
            </a:r>
            <a:endParaRPr>
              <a:solidFill>
                <a:srgbClr val="24292E"/>
              </a:solidFill>
            </a:endParaRPr>
          </a:p>
          <a:p>
            <a:pPr indent="-317500" lvl="0" marL="457200" rtl="0" algn="l">
              <a:lnSpc>
                <a:spcPct val="114000"/>
              </a:lnSpc>
              <a:spcBef>
                <a:spcPts val="500"/>
              </a:spcBef>
              <a:spcAft>
                <a:spcPts val="0"/>
              </a:spcAft>
              <a:buClr>
                <a:srgbClr val="24292E"/>
              </a:buClr>
              <a:buSzPts val="1400"/>
              <a:buFont typeface="Roboto"/>
              <a:buChar char="☐"/>
            </a:pPr>
            <a:r>
              <a:rPr lang="en">
                <a:solidFill>
                  <a:srgbClr val="24292E"/>
                </a:solidFill>
              </a:rPr>
              <a:t>Create better alerts that have fewer false positives.</a:t>
            </a:r>
            <a:endParaRPr>
              <a:solidFill>
                <a:srgbClr val="24292E"/>
              </a:solidFill>
            </a:endParaRPr>
          </a:p>
          <a:p>
            <a:pPr indent="-317500" lvl="0" marL="457200" rtl="0" algn="l">
              <a:lnSpc>
                <a:spcPct val="114000"/>
              </a:lnSpc>
              <a:spcBef>
                <a:spcPts val="500"/>
              </a:spcBef>
              <a:spcAft>
                <a:spcPts val="0"/>
              </a:spcAft>
              <a:buClr>
                <a:srgbClr val="24292E"/>
              </a:buClr>
              <a:buSzPts val="1400"/>
              <a:buFont typeface="Roboto"/>
              <a:buChar char="☐"/>
            </a:pPr>
            <a:r>
              <a:rPr lang="en">
                <a:solidFill>
                  <a:srgbClr val="24292E"/>
                </a:solidFill>
              </a:rPr>
              <a:t>Create less alerts.</a:t>
            </a:r>
            <a:endParaRPr>
              <a:solidFill>
                <a:srgbClr val="24292E"/>
              </a:solidFill>
            </a:endParaRPr>
          </a:p>
          <a:p>
            <a:pPr indent="-317500" lvl="0" marL="457200" rtl="0" algn="l">
              <a:lnSpc>
                <a:spcPct val="114000"/>
              </a:lnSpc>
              <a:spcBef>
                <a:spcPts val="500"/>
              </a:spcBef>
              <a:spcAft>
                <a:spcPts val="0"/>
              </a:spcAft>
              <a:buClr>
                <a:srgbClr val="24292E"/>
              </a:buClr>
              <a:buSzPts val="1400"/>
              <a:buFont typeface="Roboto"/>
              <a:buChar char="☐"/>
            </a:pPr>
            <a:r>
              <a:rPr lang="en">
                <a:solidFill>
                  <a:srgbClr val="24292E"/>
                </a:solidFill>
              </a:rPr>
              <a:t>Create alerts that have severity indicators, such as Critical/High.</a:t>
            </a:r>
            <a:endParaRPr>
              <a:solidFill>
                <a:srgbClr val="24292E"/>
              </a:solidFill>
            </a:endParaRPr>
          </a:p>
          <a:p>
            <a:pPr indent="0" lvl="0" marL="0" rtl="0" algn="l">
              <a:lnSpc>
                <a:spcPct val="114000"/>
              </a:lnSpc>
              <a:spcBef>
                <a:spcPts val="500"/>
              </a:spcBef>
              <a:spcAft>
                <a:spcPts val="500"/>
              </a:spcAft>
              <a:buNone/>
            </a:pPr>
            <a:r>
              <a:t/>
            </a:r>
            <a:endParaRPr/>
          </a:p>
        </p:txBody>
      </p:sp>
      <p:pic>
        <p:nvPicPr>
          <p:cNvPr id="2546" name="Google Shape;2546;p160"/>
          <p:cNvPicPr preferRelativeResize="0"/>
          <p:nvPr/>
        </p:nvPicPr>
        <p:blipFill>
          <a:blip r:embed="rId3">
            <a:alphaModFix/>
          </a:blip>
          <a:stretch>
            <a:fillRect/>
          </a:stretch>
        </p:blipFill>
        <p:spPr>
          <a:xfrm>
            <a:off x="7208328" y="3257650"/>
            <a:ext cx="1661349" cy="1617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0" name="Shape 2550"/>
        <p:cNvGrpSpPr/>
        <p:nvPr/>
      </p:nvGrpSpPr>
      <p:grpSpPr>
        <a:xfrm>
          <a:off x="0" y="0"/>
          <a:ext cx="0" cy="0"/>
          <a:chOff x="0" y="0"/>
          <a:chExt cx="0" cy="0"/>
        </a:xfrm>
      </p:grpSpPr>
      <p:sp>
        <p:nvSpPr>
          <p:cNvPr id="2551" name="Google Shape;2551;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552" name="Google Shape;2552;p1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553" name="Google Shape;2553;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54" name="Google Shape;2554;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55" name="Google Shape;2555;p161"/>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SPL to create advanced searches.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Describe how pipes are used to chain together a series of SPL commands.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statistical methods such as frequencies , baselines, and thresholds.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Analyze events to develop baselines and thresholds.</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800">
              <a:latin typeface="Roboto Light"/>
              <a:ea typeface="Roboto Light"/>
              <a:cs typeface="Roboto Light"/>
              <a:sym typeface="Roboto Light"/>
            </a:endParaRPr>
          </a:p>
        </p:txBody>
      </p:sp>
      <p:sp>
        <p:nvSpPr>
          <p:cNvPr id="2556" name="Google Shape;2556;p161"/>
          <p:cNvSpPr/>
          <p:nvPr/>
        </p:nvSpPr>
        <p:spPr>
          <a:xfrm>
            <a:off x="476975" y="1385699"/>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61"/>
          <p:cNvSpPr/>
          <p:nvPr/>
        </p:nvSpPr>
        <p:spPr>
          <a:xfrm>
            <a:off x="476975" y="1793149"/>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61"/>
          <p:cNvSpPr/>
          <p:nvPr/>
        </p:nvSpPr>
        <p:spPr>
          <a:xfrm>
            <a:off x="476975" y="2184674"/>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61"/>
          <p:cNvSpPr/>
          <p:nvPr/>
        </p:nvSpPr>
        <p:spPr>
          <a:xfrm>
            <a:off x="476975" y="2587774"/>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1" name="Shape 2071"/>
        <p:cNvGrpSpPr/>
        <p:nvPr/>
      </p:nvGrpSpPr>
      <p:grpSpPr>
        <a:xfrm>
          <a:off x="0" y="0"/>
          <a:ext cx="0" cy="0"/>
          <a:chOff x="0" y="0"/>
          <a:chExt cx="0" cy="0"/>
        </a:xfrm>
      </p:grpSpPr>
      <p:sp>
        <p:nvSpPr>
          <p:cNvPr id="2072" name="Google Shape;2072;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073" name="Google Shape;2073;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4" name="Google Shape;2074;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5" name="Google Shape;2075;p108"/>
          <p:cNvSpPr txBox="1"/>
          <p:nvPr>
            <p:ph idx="3" type="body"/>
          </p:nvPr>
        </p:nvSpPr>
        <p:spPr>
          <a:xfrm>
            <a:off x="175" y="1535650"/>
            <a:ext cx="9144000" cy="3370800"/>
          </a:xfrm>
          <a:prstGeom prst="rect">
            <a:avLst/>
          </a:prstGeom>
        </p:spPr>
        <p:txBody>
          <a:bodyPr anchorCtr="0" anchor="t" bIns="914400" lIns="457200" spcFirstLastPara="1" rIns="457200" wrap="square" tIns="0">
            <a:noAutofit/>
          </a:bodyPr>
          <a:lstStyle/>
          <a:p>
            <a:pPr indent="-330200" lvl="0" marL="457200" rtl="0" algn="l">
              <a:spcBef>
                <a:spcPts val="0"/>
              </a:spcBef>
              <a:spcAft>
                <a:spcPts val="0"/>
              </a:spcAft>
              <a:buClr>
                <a:srgbClr val="24292E"/>
              </a:buClr>
              <a:buSzPts val="1600"/>
              <a:buFont typeface="Roboto Mono"/>
              <a:buAutoNum type="arabicPeriod"/>
            </a:pPr>
            <a:r>
              <a:rPr b="1" lang="en" sz="1600">
                <a:solidFill>
                  <a:srgbClr val="24292E"/>
                </a:solidFill>
                <a:latin typeface="Roboto Mono"/>
                <a:ea typeface="Roboto Mono"/>
                <a:cs typeface="Roboto Mono"/>
                <a:sym typeface="Roboto Mono"/>
              </a:rPr>
              <a:t>sourcetype=access_* AND (status=500 OR status=404)</a:t>
            </a:r>
            <a:endParaRPr b="1" sz="1600">
              <a:solidFill>
                <a:srgbClr val="24292E"/>
              </a:solidFill>
              <a:latin typeface="Roboto Mono"/>
              <a:ea typeface="Roboto Mono"/>
              <a:cs typeface="Roboto Mono"/>
              <a:sym typeface="Roboto Mono"/>
            </a:endParaRPr>
          </a:p>
          <a:p>
            <a:pPr indent="0" lvl="0" marL="0" rtl="0" algn="l">
              <a:spcBef>
                <a:spcPts val="800"/>
              </a:spcBef>
              <a:spcAft>
                <a:spcPts val="0"/>
              </a:spcAft>
              <a:buNone/>
            </a:pPr>
            <a:r>
              <a:rPr b="1" lang="en" sz="1600">
                <a:solidFill>
                  <a:srgbClr val="24292E"/>
                </a:solidFill>
                <a:highlight>
                  <a:srgbClr val="FFFF00"/>
                </a:highlight>
                <a:latin typeface="Roboto Mono"/>
                <a:ea typeface="Roboto Mono"/>
                <a:cs typeface="Roboto Mono"/>
                <a:sym typeface="Roboto Mono"/>
              </a:rPr>
              <a:t>What</a:t>
            </a:r>
            <a:r>
              <a:rPr lang="en" sz="1600">
                <a:solidFill>
                  <a:srgbClr val="24292E"/>
                </a:solidFill>
                <a:highlight>
                  <a:srgbClr val="FFFF00"/>
                </a:highlight>
              </a:rPr>
              <a:t>: This search monitors for </a:t>
            </a:r>
            <a:r>
              <a:rPr b="1" lang="en" sz="1600">
                <a:solidFill>
                  <a:srgbClr val="24292E"/>
                </a:solidFill>
                <a:highlight>
                  <a:srgbClr val="FFFF00"/>
                </a:highlight>
              </a:rPr>
              <a:t>several internal errors </a:t>
            </a:r>
            <a:r>
              <a:rPr lang="en" sz="1600">
                <a:solidFill>
                  <a:srgbClr val="24292E"/>
                </a:solidFill>
                <a:highlight>
                  <a:srgbClr val="FFFF00"/>
                </a:highlight>
              </a:rPr>
              <a:t>or </a:t>
            </a:r>
            <a:r>
              <a:rPr b="1" lang="en" sz="1600">
                <a:solidFill>
                  <a:srgbClr val="24292E"/>
                </a:solidFill>
                <a:highlight>
                  <a:srgbClr val="FFFF00"/>
                </a:highlight>
              </a:rPr>
              <a:t>pages not found errors </a:t>
            </a:r>
            <a:r>
              <a:rPr lang="en" sz="1600">
                <a:solidFill>
                  <a:srgbClr val="24292E"/>
                </a:solidFill>
                <a:highlight>
                  <a:srgbClr val="FFFF00"/>
                </a:highlight>
              </a:rPr>
              <a:t>on all servers. </a:t>
            </a:r>
            <a:endParaRPr sz="1600">
              <a:solidFill>
                <a:srgbClr val="24292E"/>
              </a:solidFill>
              <a:highlight>
                <a:srgbClr val="FFFF00"/>
              </a:highlight>
            </a:endParaRPr>
          </a:p>
          <a:p>
            <a:pPr indent="0" lvl="0" marL="0" rtl="0" algn="l">
              <a:spcBef>
                <a:spcPts val="800"/>
              </a:spcBef>
              <a:spcAft>
                <a:spcPts val="800"/>
              </a:spcAft>
              <a:buNone/>
            </a:pPr>
            <a:r>
              <a:rPr b="1" lang="en" sz="1600">
                <a:solidFill>
                  <a:srgbClr val="24292E"/>
                </a:solidFill>
                <a:highlight>
                  <a:srgbClr val="FFFF00"/>
                </a:highlight>
                <a:latin typeface="Roboto Mono"/>
                <a:ea typeface="Roboto Mono"/>
                <a:cs typeface="Roboto Mono"/>
                <a:sym typeface="Roboto Mono"/>
              </a:rPr>
              <a:t>Why</a:t>
            </a:r>
            <a:r>
              <a:rPr lang="en" sz="1600">
                <a:solidFill>
                  <a:srgbClr val="24292E"/>
                </a:solidFill>
                <a:highlight>
                  <a:srgbClr val="FFFF00"/>
                </a:highlight>
              </a:rPr>
              <a:t>: To check website performance issues. </a:t>
            </a:r>
            <a:endParaRPr sz="1600">
              <a:solidFill>
                <a:srgbClr val="24292E"/>
              </a:solidFill>
              <a:highlight>
                <a:srgbClr val="FFFF00"/>
              </a:highlight>
            </a:endParaRPr>
          </a:p>
        </p:txBody>
      </p:sp>
      <p:pic>
        <p:nvPicPr>
          <p:cNvPr id="2076" name="Google Shape;2076;p108"/>
          <p:cNvPicPr preferRelativeResize="0"/>
          <p:nvPr/>
        </p:nvPicPr>
        <p:blipFill>
          <a:blip r:embed="rId3">
            <a:alphaModFix/>
          </a:blip>
          <a:stretch>
            <a:fillRect/>
          </a:stretch>
        </p:blipFill>
        <p:spPr>
          <a:xfrm>
            <a:off x="1888675" y="2830675"/>
            <a:ext cx="4883000" cy="2034000"/>
          </a:xfrm>
          <a:prstGeom prst="rect">
            <a:avLst/>
          </a:prstGeom>
          <a:noFill/>
          <a:ln cap="flat" cmpd="sng" w="19050">
            <a:solidFill>
              <a:srgbClr val="000000"/>
            </a:solidFill>
            <a:prstDash val="solid"/>
            <a:round/>
            <a:headEnd len="sm" w="sm" type="none"/>
            <a:tailEnd len="sm" w="sm" type="none"/>
          </a:ln>
        </p:spPr>
      </p:pic>
      <p:sp>
        <p:nvSpPr>
          <p:cNvPr id="2077" name="Google Shape;2077;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1" name="Shape 2081"/>
        <p:cNvGrpSpPr/>
        <p:nvPr/>
      </p:nvGrpSpPr>
      <p:grpSpPr>
        <a:xfrm>
          <a:off x="0" y="0"/>
          <a:ext cx="0" cy="0"/>
          <a:chOff x="0" y="0"/>
          <a:chExt cx="0" cy="0"/>
        </a:xfrm>
      </p:grpSpPr>
      <p:sp>
        <p:nvSpPr>
          <p:cNvPr id="2082" name="Google Shape;2082;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083" name="Google Shape;2083;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4" name="Google Shape;2084;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5" name="Google Shape;2085;p109"/>
          <p:cNvSpPr txBox="1"/>
          <p:nvPr>
            <p:ph idx="3" type="body"/>
          </p:nvPr>
        </p:nvSpPr>
        <p:spPr>
          <a:xfrm>
            <a:off x="175" y="1535650"/>
            <a:ext cx="9144000" cy="3370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2. host=mailsv failed password</a:t>
            </a:r>
            <a:endParaRPr b="1" sz="1600">
              <a:solidFill>
                <a:srgbClr val="24292E"/>
              </a:solidFill>
              <a:latin typeface="Roboto Mono"/>
              <a:ea typeface="Roboto Mono"/>
              <a:cs typeface="Roboto Mono"/>
              <a:sym typeface="Roboto Mono"/>
            </a:endParaRPr>
          </a:p>
          <a:p>
            <a:pPr indent="0" lvl="0" marL="0" rtl="0" algn="l">
              <a:spcBef>
                <a:spcPts val="800"/>
              </a:spcBef>
              <a:spcAft>
                <a:spcPts val="800"/>
              </a:spcAft>
              <a:buNone/>
            </a:pPr>
            <a:r>
              <a:t/>
            </a:r>
            <a:endParaRPr sz="1600">
              <a:solidFill>
                <a:srgbClr val="24292E"/>
              </a:solidFill>
            </a:endParaRPr>
          </a:p>
        </p:txBody>
      </p:sp>
      <p:sp>
        <p:nvSpPr>
          <p:cNvPr id="2086" name="Google Shape;2086;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0" name="Shape 2090"/>
        <p:cNvGrpSpPr/>
        <p:nvPr/>
      </p:nvGrpSpPr>
      <p:grpSpPr>
        <a:xfrm>
          <a:off x="0" y="0"/>
          <a:ext cx="0" cy="0"/>
          <a:chOff x="0" y="0"/>
          <a:chExt cx="0" cy="0"/>
        </a:xfrm>
      </p:grpSpPr>
      <p:sp>
        <p:nvSpPr>
          <p:cNvPr id="2091" name="Google Shape;2091;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092" name="Google Shape;2092;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3" name="Google Shape;2093;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4" name="Google Shape;2094;p110"/>
          <p:cNvSpPr txBox="1"/>
          <p:nvPr>
            <p:ph idx="3" type="body"/>
          </p:nvPr>
        </p:nvSpPr>
        <p:spPr>
          <a:xfrm>
            <a:off x="175" y="1535650"/>
            <a:ext cx="9144000" cy="3370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2. host=mailsv failed password</a:t>
            </a:r>
            <a:endParaRPr b="1" sz="1600">
              <a:solidFill>
                <a:srgbClr val="24292E"/>
              </a:solidFill>
              <a:latin typeface="Roboto Mono"/>
              <a:ea typeface="Roboto Mono"/>
              <a:cs typeface="Roboto Mono"/>
              <a:sym typeface="Roboto Mono"/>
            </a:endParaRPr>
          </a:p>
          <a:p>
            <a:pPr indent="0" lvl="0" marL="0" rtl="0" algn="l">
              <a:spcBef>
                <a:spcPts val="800"/>
              </a:spcBef>
              <a:spcAft>
                <a:spcPts val="0"/>
              </a:spcAft>
              <a:buNone/>
            </a:pPr>
            <a:r>
              <a:rPr b="1" lang="en" sz="1600">
                <a:solidFill>
                  <a:srgbClr val="24292E"/>
                </a:solidFill>
                <a:highlight>
                  <a:srgbClr val="FFFF00"/>
                </a:highlight>
                <a:latin typeface="Roboto Mono"/>
                <a:ea typeface="Roboto Mono"/>
                <a:cs typeface="Roboto Mono"/>
                <a:sym typeface="Roboto Mono"/>
              </a:rPr>
              <a:t>What</a:t>
            </a:r>
            <a:r>
              <a:rPr b="1" lang="en" sz="1600">
                <a:solidFill>
                  <a:srgbClr val="24292E"/>
                </a:solidFill>
                <a:highlight>
                  <a:srgbClr val="FFFF00"/>
                </a:highlight>
              </a:rPr>
              <a:t>: </a:t>
            </a:r>
            <a:r>
              <a:rPr lang="en" sz="1600">
                <a:solidFill>
                  <a:srgbClr val="24292E"/>
                </a:solidFill>
                <a:highlight>
                  <a:srgbClr val="FFFF00"/>
                </a:highlight>
              </a:rPr>
              <a:t>This search looks for password attempts on the mail server host in secure.log file. </a:t>
            </a:r>
            <a:endParaRPr sz="1600">
              <a:solidFill>
                <a:srgbClr val="24292E"/>
              </a:solidFill>
              <a:highlight>
                <a:srgbClr val="FFFF00"/>
              </a:highlight>
            </a:endParaRPr>
          </a:p>
          <a:p>
            <a:pPr indent="0" lvl="0" marL="0" rtl="0" algn="l">
              <a:spcBef>
                <a:spcPts val="800"/>
              </a:spcBef>
              <a:spcAft>
                <a:spcPts val="0"/>
              </a:spcAft>
              <a:buNone/>
            </a:pPr>
            <a:r>
              <a:rPr b="1" lang="en" sz="1600">
                <a:solidFill>
                  <a:srgbClr val="24292E"/>
                </a:solidFill>
                <a:highlight>
                  <a:srgbClr val="FFFF00"/>
                </a:highlight>
                <a:latin typeface="Roboto Mono"/>
                <a:ea typeface="Roboto Mono"/>
                <a:cs typeface="Roboto Mono"/>
                <a:sym typeface="Roboto Mono"/>
              </a:rPr>
              <a:t>Why</a:t>
            </a:r>
            <a:r>
              <a:rPr lang="en" sz="1600">
                <a:solidFill>
                  <a:srgbClr val="24292E"/>
                </a:solidFill>
                <a:highlight>
                  <a:srgbClr val="FFFF00"/>
                </a:highlight>
              </a:rPr>
              <a:t>: To investigate possible password cracking. </a:t>
            </a:r>
            <a:endParaRPr sz="1600">
              <a:solidFill>
                <a:srgbClr val="24292E"/>
              </a:solidFill>
              <a:highlight>
                <a:srgbClr val="FFFF00"/>
              </a:highlight>
            </a:endParaRPr>
          </a:p>
          <a:p>
            <a:pPr indent="0" lvl="0" marL="0" rtl="0" algn="l">
              <a:spcBef>
                <a:spcPts val="800"/>
              </a:spcBef>
              <a:spcAft>
                <a:spcPts val="800"/>
              </a:spcAft>
              <a:buNone/>
            </a:pPr>
            <a:r>
              <a:t/>
            </a:r>
            <a:endParaRPr sz="1600">
              <a:solidFill>
                <a:srgbClr val="24292E"/>
              </a:solidFill>
            </a:endParaRPr>
          </a:p>
        </p:txBody>
      </p:sp>
      <p:pic>
        <p:nvPicPr>
          <p:cNvPr id="2095" name="Google Shape;2095;p110"/>
          <p:cNvPicPr preferRelativeResize="0"/>
          <p:nvPr/>
        </p:nvPicPr>
        <p:blipFill>
          <a:blip r:embed="rId3">
            <a:alphaModFix/>
          </a:blip>
          <a:stretch>
            <a:fillRect/>
          </a:stretch>
        </p:blipFill>
        <p:spPr>
          <a:xfrm>
            <a:off x="1717375" y="2649875"/>
            <a:ext cx="5709251" cy="2133125"/>
          </a:xfrm>
          <a:prstGeom prst="rect">
            <a:avLst/>
          </a:prstGeom>
          <a:noFill/>
          <a:ln cap="flat" cmpd="sng" w="19050">
            <a:solidFill>
              <a:srgbClr val="000000"/>
            </a:solidFill>
            <a:prstDash val="solid"/>
            <a:round/>
            <a:headEnd len="sm" w="sm" type="none"/>
            <a:tailEnd len="sm" w="sm" type="none"/>
          </a:ln>
        </p:spPr>
      </p:pic>
      <p:sp>
        <p:nvSpPr>
          <p:cNvPr id="2096" name="Google Shape;2096;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0" name="Shape 2100"/>
        <p:cNvGrpSpPr/>
        <p:nvPr/>
      </p:nvGrpSpPr>
      <p:grpSpPr>
        <a:xfrm>
          <a:off x="0" y="0"/>
          <a:ext cx="0" cy="0"/>
          <a:chOff x="0" y="0"/>
          <a:chExt cx="0" cy="0"/>
        </a:xfrm>
      </p:grpSpPr>
      <p:sp>
        <p:nvSpPr>
          <p:cNvPr id="2101" name="Google Shape;2101;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102" name="Google Shape;2102;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3" name="Google Shape;2103;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4" name="Google Shape;2104;p111"/>
          <p:cNvSpPr txBox="1"/>
          <p:nvPr>
            <p:ph idx="3" type="body"/>
          </p:nvPr>
        </p:nvSpPr>
        <p:spPr>
          <a:xfrm>
            <a:off x="175" y="1535650"/>
            <a:ext cx="9144000" cy="1248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3</a:t>
            </a:r>
            <a:r>
              <a:rPr b="1" lang="en" sz="1600">
                <a:solidFill>
                  <a:srgbClr val="24292E"/>
                </a:solidFill>
                <a:latin typeface="Roboto Mono"/>
                <a:ea typeface="Roboto Mono"/>
                <a:cs typeface="Roboto Mono"/>
                <a:sym typeface="Roboto Mono"/>
              </a:rPr>
              <a:t>. host=www* useragent=*</a:t>
            </a:r>
            <a:endParaRPr b="1" sz="1600">
              <a:solidFill>
                <a:srgbClr val="24292E"/>
              </a:solidFill>
              <a:latin typeface="Roboto Mono"/>
              <a:ea typeface="Roboto Mono"/>
              <a:cs typeface="Roboto Mono"/>
              <a:sym typeface="Roboto Mono"/>
            </a:endParaRPr>
          </a:p>
          <a:p>
            <a:pPr indent="0" lvl="0" marL="0" rtl="0" algn="l">
              <a:spcBef>
                <a:spcPts val="800"/>
              </a:spcBef>
              <a:spcAft>
                <a:spcPts val="800"/>
              </a:spcAft>
              <a:buNone/>
            </a:pPr>
            <a:r>
              <a:t/>
            </a:r>
            <a:endParaRPr sz="1600">
              <a:solidFill>
                <a:srgbClr val="24292E"/>
              </a:solidFill>
            </a:endParaRPr>
          </a:p>
        </p:txBody>
      </p:sp>
      <p:sp>
        <p:nvSpPr>
          <p:cNvPr id="2105" name="Google Shape;2105;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